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62" r:id="rId2"/>
    <p:sldId id="261" r:id="rId3"/>
  </p:sldIdLst>
  <p:sldSz cx="15119350" cy="10691813"/>
  <p:notesSz cx="6735763" cy="9866313"/>
  <p:defaultTextStyle>
    <a:defPPr>
      <a:defRPr lang="en-US"/>
    </a:defPPr>
    <a:lvl1pPr marL="0" algn="l" defTabSz="640217" rtl="0" eaLnBrk="1" latinLnBrk="0" hangingPunct="1">
      <a:defRPr sz="2521" kern="1200">
        <a:solidFill>
          <a:schemeClr val="tx1"/>
        </a:solidFill>
        <a:latin typeface="+mn-lt"/>
        <a:ea typeface="+mn-ea"/>
        <a:cs typeface="+mn-cs"/>
      </a:defRPr>
    </a:lvl1pPr>
    <a:lvl2pPr marL="640217" algn="l" defTabSz="640217" rtl="0" eaLnBrk="1" latinLnBrk="0" hangingPunct="1">
      <a:defRPr sz="2521" kern="1200">
        <a:solidFill>
          <a:schemeClr val="tx1"/>
        </a:solidFill>
        <a:latin typeface="+mn-lt"/>
        <a:ea typeface="+mn-ea"/>
        <a:cs typeface="+mn-cs"/>
      </a:defRPr>
    </a:lvl2pPr>
    <a:lvl3pPr marL="1280434" algn="l" defTabSz="640217" rtl="0" eaLnBrk="1" latinLnBrk="0" hangingPunct="1">
      <a:defRPr sz="2521" kern="1200">
        <a:solidFill>
          <a:schemeClr val="tx1"/>
        </a:solidFill>
        <a:latin typeface="+mn-lt"/>
        <a:ea typeface="+mn-ea"/>
        <a:cs typeface="+mn-cs"/>
      </a:defRPr>
    </a:lvl3pPr>
    <a:lvl4pPr marL="1920651" algn="l" defTabSz="640217" rtl="0" eaLnBrk="1" latinLnBrk="0" hangingPunct="1">
      <a:defRPr sz="2521" kern="1200">
        <a:solidFill>
          <a:schemeClr val="tx1"/>
        </a:solidFill>
        <a:latin typeface="+mn-lt"/>
        <a:ea typeface="+mn-ea"/>
        <a:cs typeface="+mn-cs"/>
      </a:defRPr>
    </a:lvl4pPr>
    <a:lvl5pPr marL="2560869" algn="l" defTabSz="640217" rtl="0" eaLnBrk="1" latinLnBrk="0" hangingPunct="1">
      <a:defRPr sz="2521" kern="1200">
        <a:solidFill>
          <a:schemeClr val="tx1"/>
        </a:solidFill>
        <a:latin typeface="+mn-lt"/>
        <a:ea typeface="+mn-ea"/>
        <a:cs typeface="+mn-cs"/>
      </a:defRPr>
    </a:lvl5pPr>
    <a:lvl6pPr marL="3201086" algn="l" defTabSz="640217" rtl="0" eaLnBrk="1" latinLnBrk="0" hangingPunct="1">
      <a:defRPr sz="2521" kern="1200">
        <a:solidFill>
          <a:schemeClr val="tx1"/>
        </a:solidFill>
        <a:latin typeface="+mn-lt"/>
        <a:ea typeface="+mn-ea"/>
        <a:cs typeface="+mn-cs"/>
      </a:defRPr>
    </a:lvl6pPr>
    <a:lvl7pPr marL="3841303" algn="l" defTabSz="640217" rtl="0" eaLnBrk="1" latinLnBrk="0" hangingPunct="1">
      <a:defRPr sz="2521" kern="1200">
        <a:solidFill>
          <a:schemeClr val="tx1"/>
        </a:solidFill>
        <a:latin typeface="+mn-lt"/>
        <a:ea typeface="+mn-ea"/>
        <a:cs typeface="+mn-cs"/>
      </a:defRPr>
    </a:lvl7pPr>
    <a:lvl8pPr marL="4481520" algn="l" defTabSz="640217" rtl="0" eaLnBrk="1" latinLnBrk="0" hangingPunct="1">
      <a:defRPr sz="2521" kern="1200">
        <a:solidFill>
          <a:schemeClr val="tx1"/>
        </a:solidFill>
        <a:latin typeface="+mn-lt"/>
        <a:ea typeface="+mn-ea"/>
        <a:cs typeface="+mn-cs"/>
      </a:defRPr>
    </a:lvl8pPr>
    <a:lvl9pPr marL="5121737" algn="l" defTabSz="640217" rtl="0" eaLnBrk="1" latinLnBrk="0" hangingPunct="1">
      <a:defRPr sz="252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snapToGrid="0" showGuides="1">
      <p:cViewPr varScale="1">
        <p:scale>
          <a:sx n="69" d="100"/>
          <a:sy n="69" d="100"/>
        </p:scale>
        <p:origin x="1188" y="78"/>
      </p:cViewPr>
      <p:guideLst/>
    </p:cSldViewPr>
  </p:slideViewPr>
  <p:notesTextViewPr>
    <p:cViewPr>
      <p:scale>
        <a:sx n="1" d="1"/>
        <a:sy n="1" d="1"/>
      </p:scale>
      <p:origin x="0" y="0"/>
    </p:cViewPr>
  </p:notesTextViewPr>
  <p:gridSpacing cx="46800" cy="46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341AA-DB58-45C7-81EC-7FF19E6626ED}" type="datetimeFigureOut">
              <a:rPr kumimoji="1" lang="ja-JP" altLang="en-US" smtClean="0"/>
              <a:t>2024/5/21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103242-201F-4233-A6B7-AB6670A90CE3}" type="slidenum">
              <a:rPr kumimoji="1" lang="ja-JP" altLang="en-US" smtClean="0"/>
              <a:t>‹#›</a:t>
            </a:fld>
            <a:endParaRPr kumimoji="1" lang="ja-JP" altLang="en-US"/>
          </a:p>
        </p:txBody>
      </p:sp>
    </p:spTree>
    <p:extLst>
      <p:ext uri="{BB962C8B-B14F-4D97-AF65-F5344CB8AC3E}">
        <p14:creationId xmlns:p14="http://schemas.microsoft.com/office/powerpoint/2010/main" val="337322626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344658"/>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 userDrawn="1">
          <p15:clr>
            <a:srgbClr val="F26B43"/>
          </p15:clr>
        </p15:guide>
        <p15:guide id="2" pos="68" userDrawn="1">
          <p15:clr>
            <a:srgbClr val="F26B43"/>
          </p15:clr>
        </p15:guide>
        <p15:guide id="3" pos="9455" userDrawn="1">
          <p15:clr>
            <a:srgbClr val="F26B43"/>
          </p15:clr>
        </p15:guide>
        <p15:guide id="4" orient="horz" pos="6666" userDrawn="1">
          <p15:clr>
            <a:srgbClr val="F26B43"/>
          </p15:clr>
        </p15:guide>
        <p15:guide id="5" pos="476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hyperlink" Target="mailto:daisentisanpo@peace.ocn.ne.jp" TargetMode="External"/><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image" Target="../media/image2.png"/><Relationship Id="rId21" Type="http://schemas.openxmlformats.org/officeDocument/2006/relationships/image" Target="../media/image14.png"/><Relationship Id="rId7" Type="http://schemas.openxmlformats.org/officeDocument/2006/relationships/image" Target="../media/image6.png"/><Relationship Id="rId12" Type="http://schemas.openxmlformats.org/officeDocument/2006/relationships/hyperlink" Target="mailto:yoyuosanpo@akitas.johas.go.jp" TargetMode="External"/><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hyperlink" Target="mailto:info@daihoku-med.jp" TargetMode="External"/><Relationship Id="rId24"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8.png"/><Relationship Id="rId23" Type="http://schemas.openxmlformats.org/officeDocument/2006/relationships/image" Target="../media/image16.png"/><Relationship Id="rId28" Type="http://schemas.openxmlformats.org/officeDocument/2006/relationships/image" Target="../media/image21.png"/><Relationship Id="rId10" Type="http://schemas.openxmlformats.org/officeDocument/2006/relationships/hyperlink" Target="mailto:ishikaiz@shirakami.or.jp" TargetMode="External"/><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hyperlink" Target="mailto:hirohata@acma.or.jp" TargetMode="External"/><Relationship Id="rId14" Type="http://schemas.openxmlformats.org/officeDocument/2006/relationships/hyperlink" Target="mailto:shouta19850319@gmail.com" TargetMode="External"/><Relationship Id="rId22" Type="http://schemas.openxmlformats.org/officeDocument/2006/relationships/image" Target="../media/image15.png"/><Relationship Id="rId27" Type="http://schemas.openxmlformats.org/officeDocument/2006/relationships/image" Target="../media/image20.png"/></Relationships>
</file>

<file path=ppt/slides/_rels/slide2.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8.png"/><Relationship Id="rId34" Type="http://schemas.openxmlformats.org/officeDocument/2006/relationships/image" Target="../media/image50.png"/><Relationship Id="rId42" Type="http://schemas.openxmlformats.org/officeDocument/2006/relationships/image" Target="../media/image58.png"/><Relationship Id="rId7" Type="http://schemas.openxmlformats.org/officeDocument/2006/relationships/image" Target="../media/image26.png"/><Relationship Id="rId2" Type="http://schemas.openxmlformats.org/officeDocument/2006/relationships/image" Target="../media/image22.jp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5.png"/><Relationship Id="rId41"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5" Type="http://schemas.openxmlformats.org/officeDocument/2006/relationships/hyperlink" Target="https://www.akitas.johas.go.jp/" TargetMode="External"/><Relationship Id="rId15" Type="http://schemas.openxmlformats.org/officeDocument/2006/relationships/image" Target="../media/image32.png"/><Relationship Id="rId23" Type="http://schemas.openxmlformats.org/officeDocument/2006/relationships/image" Target="../media/image2.png"/><Relationship Id="rId28" Type="http://schemas.openxmlformats.org/officeDocument/2006/relationships/image" Target="../media/image44.png"/><Relationship Id="rId36" Type="http://schemas.openxmlformats.org/officeDocument/2006/relationships/image" Target="../media/image52.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7.png"/><Relationship Id="rId44" Type="http://schemas.openxmlformats.org/officeDocument/2006/relationships/image" Target="../media/image60.png"/><Relationship Id="rId4" Type="http://schemas.openxmlformats.org/officeDocument/2006/relationships/image" Target="../media/image24.png"/><Relationship Id="rId9" Type="http://schemas.openxmlformats.org/officeDocument/2006/relationships/image" Target="../media/image13.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8" Type="http://schemas.openxmlformats.org/officeDocument/2006/relationships/image" Target="../media/image12.png"/><Relationship Id="rId3"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1.jpg"/><Relationship Id="rId33" Type="http://schemas.openxmlformats.org/officeDocument/2006/relationships/image" Target="../media/image49.png"/><Relationship Id="rId3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a:extLst>
              <a:ext uri="{FF2B5EF4-FFF2-40B4-BE49-F238E27FC236}">
                <a16:creationId xmlns:a16="http://schemas.microsoft.com/office/drawing/2014/main" id="{F2F88543-8C14-4BD6-881C-1C0480541E80}"/>
              </a:ext>
            </a:extLst>
          </p:cNvPr>
          <p:cNvGrpSpPr/>
          <p:nvPr/>
        </p:nvGrpSpPr>
        <p:grpSpPr>
          <a:xfrm>
            <a:off x="7428506" y="-90156"/>
            <a:ext cx="7756148" cy="10850921"/>
            <a:chOff x="-92765" y="-90156"/>
            <a:chExt cx="7756148" cy="10850921"/>
          </a:xfrm>
        </p:grpSpPr>
        <p:pic>
          <p:nvPicPr>
            <p:cNvPr id="40" name="図 39" descr="テキスト が含まれている画像&#10;&#10;自動的に生成された説明">
              <a:extLst>
                <a:ext uri="{FF2B5EF4-FFF2-40B4-BE49-F238E27FC236}">
                  <a16:creationId xmlns:a16="http://schemas.microsoft.com/office/drawing/2014/main" id="{128CEC08-53D4-415E-BB37-8018E6E91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 y="-90156"/>
              <a:ext cx="7756148" cy="10850921"/>
            </a:xfrm>
            <a:prstGeom prst="rect">
              <a:avLst/>
            </a:prstGeom>
          </p:spPr>
        </p:pic>
        <p:pic>
          <p:nvPicPr>
            <p:cNvPr id="41" name="図 40">
              <a:extLst>
                <a:ext uri="{FF2B5EF4-FFF2-40B4-BE49-F238E27FC236}">
                  <a16:creationId xmlns:a16="http://schemas.microsoft.com/office/drawing/2014/main" id="{2B492019-7FE8-4B0F-944B-5B9A79CD1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403" y="2665123"/>
              <a:ext cx="1180364" cy="1063916"/>
            </a:xfrm>
            <a:prstGeom prst="rect">
              <a:avLst/>
            </a:prstGeom>
          </p:spPr>
        </p:pic>
        <p:sp>
          <p:nvSpPr>
            <p:cNvPr id="42" name="テキスト ボックス 41">
              <a:extLst>
                <a:ext uri="{FF2B5EF4-FFF2-40B4-BE49-F238E27FC236}">
                  <a16:creationId xmlns:a16="http://schemas.microsoft.com/office/drawing/2014/main" id="{F868D240-25AD-4828-ABB3-FED488B09C05}"/>
                </a:ext>
              </a:extLst>
            </p:cNvPr>
            <p:cNvSpPr txBox="1"/>
            <p:nvPr/>
          </p:nvSpPr>
          <p:spPr>
            <a:xfrm>
              <a:off x="4239939" y="2948658"/>
              <a:ext cx="1032676" cy="461665"/>
            </a:xfrm>
            <a:prstGeom prst="rect">
              <a:avLst/>
            </a:prstGeom>
            <a:noFill/>
          </p:spPr>
          <p:txBody>
            <a:bodyPr wrap="square" rtlCol="0">
              <a:spAutoFit/>
            </a:bodyPr>
            <a:lstStyle/>
            <a:p>
              <a:pPr algn="ctr"/>
              <a:r>
                <a:rPr kumimoji="1" lang="ja-JP" altLang="en-US" sz="1200" b="1" dirty="0">
                  <a:solidFill>
                    <a:srgbClr val="002060"/>
                  </a:solidFill>
                  <a:latin typeface="メイリオ" panose="020B0604030504040204" pitchFamily="50" charset="-128"/>
                  <a:ea typeface="メイリオ" panose="020B0604030504040204" pitchFamily="50" charset="-128"/>
                </a:rPr>
                <a:t>僕たちが</a:t>
              </a:r>
              <a:endParaRPr kumimoji="1" lang="en-US" altLang="ja-JP" sz="1200"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200" b="1" dirty="0">
                  <a:solidFill>
                    <a:srgbClr val="002060"/>
                  </a:solidFill>
                  <a:latin typeface="メイリオ" panose="020B0604030504040204" pitchFamily="50" charset="-128"/>
                  <a:ea typeface="メイリオ" panose="020B0604030504040204" pitchFamily="50" charset="-128"/>
                </a:rPr>
                <a:t>案内します</a:t>
              </a:r>
            </a:p>
          </p:txBody>
        </p:sp>
        <p:pic>
          <p:nvPicPr>
            <p:cNvPr id="45" name="図 44">
              <a:extLst>
                <a:ext uri="{FF2B5EF4-FFF2-40B4-BE49-F238E27FC236}">
                  <a16:creationId xmlns:a16="http://schemas.microsoft.com/office/drawing/2014/main" id="{B6279392-E86F-4688-924A-A48DC25D35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38513" y="9228137"/>
              <a:ext cx="1498412" cy="1276190"/>
            </a:xfrm>
            <a:prstGeom prst="rect">
              <a:avLst/>
            </a:prstGeom>
          </p:spPr>
        </p:pic>
        <p:pic>
          <p:nvPicPr>
            <p:cNvPr id="46" name="図 45">
              <a:extLst>
                <a:ext uri="{FF2B5EF4-FFF2-40B4-BE49-F238E27FC236}">
                  <a16:creationId xmlns:a16="http://schemas.microsoft.com/office/drawing/2014/main" id="{26EF2283-DD46-4B56-AD44-503E144E2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22585" y="8079765"/>
              <a:ext cx="1628680" cy="1422428"/>
            </a:xfrm>
            <a:prstGeom prst="rect">
              <a:avLst/>
            </a:prstGeom>
          </p:spPr>
        </p:pic>
        <p:sp>
          <p:nvSpPr>
            <p:cNvPr id="47" name="テキスト ボックス 46">
              <a:extLst>
                <a:ext uri="{FF2B5EF4-FFF2-40B4-BE49-F238E27FC236}">
                  <a16:creationId xmlns:a16="http://schemas.microsoft.com/office/drawing/2014/main" id="{A064F6B0-5BCE-495C-AB38-F7FF62AC8E9A}"/>
                </a:ext>
              </a:extLst>
            </p:cNvPr>
            <p:cNvSpPr txBox="1"/>
            <p:nvPr/>
          </p:nvSpPr>
          <p:spPr>
            <a:xfrm>
              <a:off x="1787667" y="9626295"/>
              <a:ext cx="1628680" cy="584775"/>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メイリオ" panose="020B0604030504040204" pitchFamily="50" charset="-128"/>
                  <a:ea typeface="メイリオ" panose="020B0604030504040204" pitchFamily="50" charset="-128"/>
                </a:rPr>
                <a:t>個別訪問支援</a:t>
              </a:r>
              <a:endParaRPr kumimoji="1" lang="en-US" altLang="ja-JP" sz="1600" b="1" dirty="0">
                <a:solidFill>
                  <a:schemeClr val="accent6">
                    <a:lumMod val="50000"/>
                  </a:schemeClr>
                </a:solidFill>
                <a:latin typeface="メイリオ" panose="020B0604030504040204" pitchFamily="50" charset="-128"/>
                <a:ea typeface="メイリオ" panose="020B0604030504040204" pitchFamily="50" charset="-128"/>
              </a:endParaRPr>
            </a:p>
            <a:p>
              <a:pPr algn="ctr"/>
              <a:r>
                <a:rPr kumimoji="1" lang="ja-JP" altLang="en-US" sz="1600" b="1" dirty="0">
                  <a:solidFill>
                    <a:schemeClr val="accent6">
                      <a:lumMod val="50000"/>
                    </a:schemeClr>
                  </a:solidFill>
                  <a:latin typeface="メイリオ" panose="020B0604030504040204" pitchFamily="50" charset="-128"/>
                  <a:ea typeface="メイリオ" panose="020B0604030504040204" pitchFamily="50" charset="-128"/>
                </a:rPr>
                <a:t>丁寧だね！</a:t>
              </a:r>
            </a:p>
          </p:txBody>
        </p:sp>
        <p:sp>
          <p:nvSpPr>
            <p:cNvPr id="48" name="テキスト ボックス 47">
              <a:extLst>
                <a:ext uri="{FF2B5EF4-FFF2-40B4-BE49-F238E27FC236}">
                  <a16:creationId xmlns:a16="http://schemas.microsoft.com/office/drawing/2014/main" id="{A6CAD852-2D5C-4D3C-86E6-B7F7A7AB8C9D}"/>
                </a:ext>
              </a:extLst>
            </p:cNvPr>
            <p:cNvSpPr txBox="1"/>
            <p:nvPr/>
          </p:nvSpPr>
          <p:spPr>
            <a:xfrm>
              <a:off x="2520723" y="8464329"/>
              <a:ext cx="1628680" cy="584775"/>
            </a:xfrm>
            <a:prstGeom prst="rect">
              <a:avLst/>
            </a:prstGeom>
            <a:noFill/>
          </p:spPr>
          <p:txBody>
            <a:bodyPr wrap="square" rtlCol="0">
              <a:spAutoFit/>
            </a:bodyPr>
            <a:lstStyle/>
            <a:p>
              <a:pPr algn="ctr"/>
              <a:r>
                <a:rPr kumimoji="1" lang="ja-JP" altLang="en-US" sz="1600" b="1" dirty="0">
                  <a:solidFill>
                    <a:srgbClr val="FF3399"/>
                  </a:solidFill>
                  <a:latin typeface="メイリオ" panose="020B0604030504040204" pitchFamily="50" charset="-128"/>
                  <a:ea typeface="メイリオ" panose="020B0604030504040204" pitchFamily="50" charset="-128"/>
                </a:rPr>
                <a:t>セミナー</a:t>
              </a:r>
              <a:endParaRPr kumimoji="1" lang="en-US" altLang="ja-JP" sz="1600" b="1" dirty="0">
                <a:solidFill>
                  <a:srgbClr val="FF3399"/>
                </a:solidFill>
                <a:latin typeface="メイリオ" panose="020B0604030504040204" pitchFamily="50" charset="-128"/>
                <a:ea typeface="メイリオ" panose="020B0604030504040204" pitchFamily="50" charset="-128"/>
              </a:endParaRPr>
            </a:p>
            <a:p>
              <a:pPr algn="ctr"/>
              <a:r>
                <a:rPr kumimoji="1" lang="ja-JP" altLang="en-US" sz="1600" b="1" dirty="0">
                  <a:solidFill>
                    <a:srgbClr val="FF3399"/>
                  </a:solidFill>
                  <a:latin typeface="メイリオ" panose="020B0604030504040204" pitchFamily="50" charset="-128"/>
                  <a:ea typeface="メイリオ" panose="020B0604030504040204" pitchFamily="50" charset="-128"/>
                </a:rPr>
                <a:t>面白そうね！</a:t>
              </a:r>
            </a:p>
          </p:txBody>
        </p:sp>
      </p:grpSp>
      <p:grpSp>
        <p:nvGrpSpPr>
          <p:cNvPr id="15" name="グループ化 14">
            <a:extLst>
              <a:ext uri="{FF2B5EF4-FFF2-40B4-BE49-F238E27FC236}">
                <a16:creationId xmlns:a16="http://schemas.microsoft.com/office/drawing/2014/main" id="{8F4C2E0A-ECE6-F877-0D5A-D7770B096B7A}"/>
              </a:ext>
            </a:extLst>
          </p:cNvPr>
          <p:cNvGrpSpPr/>
          <p:nvPr/>
        </p:nvGrpSpPr>
        <p:grpSpPr>
          <a:xfrm>
            <a:off x="0" y="100015"/>
            <a:ext cx="7559675" cy="10555285"/>
            <a:chOff x="0" y="100015"/>
            <a:chExt cx="7559675" cy="10555285"/>
          </a:xfrm>
        </p:grpSpPr>
        <p:grpSp>
          <p:nvGrpSpPr>
            <p:cNvPr id="30" name="グループ化 29">
              <a:extLst>
                <a:ext uri="{FF2B5EF4-FFF2-40B4-BE49-F238E27FC236}">
                  <a16:creationId xmlns:a16="http://schemas.microsoft.com/office/drawing/2014/main" id="{BD2799FA-80CC-22E1-DE26-4410E9CCDB97}"/>
                </a:ext>
              </a:extLst>
            </p:cNvPr>
            <p:cNvGrpSpPr/>
            <p:nvPr/>
          </p:nvGrpSpPr>
          <p:grpSpPr>
            <a:xfrm>
              <a:off x="1" y="100015"/>
              <a:ext cx="7559674" cy="10441941"/>
              <a:chOff x="1" y="-1"/>
              <a:chExt cx="7559674" cy="10441941"/>
            </a:xfrm>
          </p:grpSpPr>
          <p:pic>
            <p:nvPicPr>
              <p:cNvPr id="33" name="図 32">
                <a:extLst>
                  <a:ext uri="{FF2B5EF4-FFF2-40B4-BE49-F238E27FC236}">
                    <a16:creationId xmlns:a16="http://schemas.microsoft.com/office/drawing/2014/main" id="{09868F39-846D-D2FD-44F2-4A517537A6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3100388" cy="5756751"/>
              </a:xfrm>
              <a:prstGeom prst="rect">
                <a:avLst/>
              </a:prstGeom>
            </p:spPr>
          </p:pic>
          <p:pic>
            <p:nvPicPr>
              <p:cNvPr id="49" name="図 48">
                <a:extLst>
                  <a:ext uri="{FF2B5EF4-FFF2-40B4-BE49-F238E27FC236}">
                    <a16:creationId xmlns:a16="http://schemas.microsoft.com/office/drawing/2014/main" id="{0D8C6556-1E41-D390-8137-E07F191E8A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0389" y="-1"/>
                <a:ext cx="3100388" cy="5756751"/>
              </a:xfrm>
              <a:prstGeom prst="rect">
                <a:avLst/>
              </a:prstGeom>
            </p:spPr>
          </p:pic>
          <p:pic>
            <p:nvPicPr>
              <p:cNvPr id="50" name="図 49">
                <a:extLst>
                  <a:ext uri="{FF2B5EF4-FFF2-40B4-BE49-F238E27FC236}">
                    <a16:creationId xmlns:a16="http://schemas.microsoft.com/office/drawing/2014/main" id="{6DFAE141-58AD-3442-B74F-9B86927D786E}"/>
                  </a:ext>
                </a:extLst>
              </p:cNvPr>
              <p:cNvPicPr>
                <a:picLocks noChangeAspect="1"/>
              </p:cNvPicPr>
              <p:nvPr/>
            </p:nvPicPr>
            <p:blipFill rotWithShape="1">
              <a:blip r:embed="rId6">
                <a:extLst>
                  <a:ext uri="{28A0092B-C50C-407E-A947-70E740481C1C}">
                    <a14:useLocalDpi xmlns:a14="http://schemas.microsoft.com/office/drawing/2010/main" val="0"/>
                  </a:ext>
                </a:extLst>
              </a:blip>
              <a:srcRect r="56170"/>
              <a:stretch/>
            </p:blipFill>
            <p:spPr>
              <a:xfrm>
                <a:off x="6200777" y="0"/>
                <a:ext cx="1358898" cy="5756751"/>
              </a:xfrm>
              <a:prstGeom prst="rect">
                <a:avLst/>
              </a:prstGeom>
            </p:spPr>
          </p:pic>
          <p:pic>
            <p:nvPicPr>
              <p:cNvPr id="51" name="図 50">
                <a:extLst>
                  <a:ext uri="{FF2B5EF4-FFF2-40B4-BE49-F238E27FC236}">
                    <a16:creationId xmlns:a16="http://schemas.microsoft.com/office/drawing/2014/main" id="{A8B57007-B515-BC74-00EE-7BB3EE9A7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85189"/>
                <a:ext cx="3100388" cy="5756751"/>
              </a:xfrm>
              <a:prstGeom prst="rect">
                <a:avLst/>
              </a:prstGeom>
            </p:spPr>
          </p:pic>
          <p:pic>
            <p:nvPicPr>
              <p:cNvPr id="52" name="図 51">
                <a:extLst>
                  <a:ext uri="{FF2B5EF4-FFF2-40B4-BE49-F238E27FC236}">
                    <a16:creationId xmlns:a16="http://schemas.microsoft.com/office/drawing/2014/main" id="{AB95C902-9222-F0C9-A8CE-A769ACBE7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0389" y="4685188"/>
                <a:ext cx="3100388" cy="5756751"/>
              </a:xfrm>
              <a:prstGeom prst="rect">
                <a:avLst/>
              </a:prstGeom>
            </p:spPr>
          </p:pic>
          <p:pic>
            <p:nvPicPr>
              <p:cNvPr id="53" name="図 52">
                <a:extLst>
                  <a:ext uri="{FF2B5EF4-FFF2-40B4-BE49-F238E27FC236}">
                    <a16:creationId xmlns:a16="http://schemas.microsoft.com/office/drawing/2014/main" id="{A33A48B5-3EA7-EB3A-9209-E3CF26DD2590}"/>
                  </a:ext>
                </a:extLst>
              </p:cNvPr>
              <p:cNvPicPr>
                <a:picLocks noChangeAspect="1"/>
              </p:cNvPicPr>
              <p:nvPr/>
            </p:nvPicPr>
            <p:blipFill rotWithShape="1">
              <a:blip r:embed="rId6">
                <a:extLst>
                  <a:ext uri="{28A0092B-C50C-407E-A947-70E740481C1C}">
                    <a14:useLocalDpi xmlns:a14="http://schemas.microsoft.com/office/drawing/2010/main" val="0"/>
                  </a:ext>
                </a:extLst>
              </a:blip>
              <a:srcRect r="56170"/>
              <a:stretch/>
            </p:blipFill>
            <p:spPr>
              <a:xfrm>
                <a:off x="6200777" y="4685189"/>
                <a:ext cx="1358898" cy="5756751"/>
              </a:xfrm>
              <a:prstGeom prst="rect">
                <a:avLst/>
              </a:prstGeom>
            </p:spPr>
          </p:pic>
        </p:grpSp>
        <p:sp>
          <p:nvSpPr>
            <p:cNvPr id="32" name="正方形/長方形 31">
              <a:extLst>
                <a:ext uri="{FF2B5EF4-FFF2-40B4-BE49-F238E27FC236}">
                  <a16:creationId xmlns:a16="http://schemas.microsoft.com/office/drawing/2014/main" id="{2571CE36-D35B-0D62-A1E2-0CACE7872E5F}"/>
                </a:ext>
              </a:extLst>
            </p:cNvPr>
            <p:cNvSpPr/>
            <p:nvPr/>
          </p:nvSpPr>
          <p:spPr>
            <a:xfrm>
              <a:off x="0" y="113344"/>
              <a:ext cx="7559675" cy="1054195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図 53" descr="図形&#10;&#10;中程度の精度で自動的に生成された説明">
            <a:extLst>
              <a:ext uri="{FF2B5EF4-FFF2-40B4-BE49-F238E27FC236}">
                <a16:creationId xmlns:a16="http://schemas.microsoft.com/office/drawing/2014/main" id="{E0DECE94-6329-F324-3008-37ACDA8A20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56" y="-53009"/>
            <a:ext cx="7559675" cy="10787275"/>
          </a:xfrm>
          <a:prstGeom prst="rect">
            <a:avLst/>
          </a:prstGeom>
        </p:spPr>
      </p:pic>
      <p:pic>
        <p:nvPicPr>
          <p:cNvPr id="55" name="図 54">
            <a:extLst>
              <a:ext uri="{FF2B5EF4-FFF2-40B4-BE49-F238E27FC236}">
                <a16:creationId xmlns:a16="http://schemas.microsoft.com/office/drawing/2014/main" id="{A5D27436-2247-BFEB-7F03-CF9F51292C9C}"/>
              </a:ext>
            </a:extLst>
          </p:cNvPr>
          <p:cNvPicPr>
            <a:picLocks noChangeAspect="1"/>
          </p:cNvPicPr>
          <p:nvPr/>
        </p:nvPicPr>
        <p:blipFill rotWithShape="1">
          <a:blip r:embed="rId8">
            <a:extLst>
              <a:ext uri="{28A0092B-C50C-407E-A947-70E740481C1C}">
                <a14:useLocalDpi xmlns:a14="http://schemas.microsoft.com/office/drawing/2010/main" val="0"/>
              </a:ext>
            </a:extLst>
          </a:blip>
          <a:srcRect b="76791"/>
          <a:stretch/>
        </p:blipFill>
        <p:spPr>
          <a:xfrm>
            <a:off x="278296" y="251791"/>
            <a:ext cx="6983896" cy="1060174"/>
          </a:xfrm>
          <a:prstGeom prst="rect">
            <a:avLst/>
          </a:prstGeom>
        </p:spPr>
      </p:pic>
      <p:graphicFrame>
        <p:nvGraphicFramePr>
          <p:cNvPr id="56" name="表 2">
            <a:extLst>
              <a:ext uri="{FF2B5EF4-FFF2-40B4-BE49-F238E27FC236}">
                <a16:creationId xmlns:a16="http://schemas.microsoft.com/office/drawing/2014/main" id="{4AEDCD3F-AFE2-7DDC-F184-0DE7475296AA}"/>
              </a:ext>
            </a:extLst>
          </p:cNvPr>
          <p:cNvGraphicFramePr>
            <a:graphicFrameLocks noGrp="1"/>
          </p:cNvGraphicFramePr>
          <p:nvPr>
            <p:extLst>
              <p:ext uri="{D42A27DB-BD31-4B8C-83A1-F6EECF244321}">
                <p14:modId xmlns:p14="http://schemas.microsoft.com/office/powerpoint/2010/main" val="1161864488"/>
              </p:ext>
            </p:extLst>
          </p:nvPr>
        </p:nvGraphicFramePr>
        <p:xfrm>
          <a:off x="522083" y="3757622"/>
          <a:ext cx="6566128" cy="5021196"/>
        </p:xfrm>
        <a:graphic>
          <a:graphicData uri="http://schemas.openxmlformats.org/drawingml/2006/table">
            <a:tbl>
              <a:tblPr firstRow="1" bandRow="1">
                <a:tableStyleId>{5C22544A-7EE6-4342-B048-85BDC9FD1C3A}</a:tableStyleId>
              </a:tblPr>
              <a:tblGrid>
                <a:gridCol w="2265591">
                  <a:extLst>
                    <a:ext uri="{9D8B030D-6E8A-4147-A177-3AD203B41FA5}">
                      <a16:colId xmlns:a16="http://schemas.microsoft.com/office/drawing/2014/main" val="1824154676"/>
                    </a:ext>
                  </a:extLst>
                </a:gridCol>
                <a:gridCol w="4300537">
                  <a:extLst>
                    <a:ext uri="{9D8B030D-6E8A-4147-A177-3AD203B41FA5}">
                      <a16:colId xmlns:a16="http://schemas.microsoft.com/office/drawing/2014/main" val="3916873839"/>
                    </a:ext>
                  </a:extLst>
                </a:gridCol>
              </a:tblGrid>
              <a:tr h="836866">
                <a:tc>
                  <a:txBody>
                    <a:bodyPr/>
                    <a:lstStyle/>
                    <a:p>
                      <a:r>
                        <a:rPr kumimoji="1" lang="ja-JP" altLang="en-US" sz="1400" b="1" dirty="0">
                          <a:solidFill>
                            <a:srgbClr val="7030A0"/>
                          </a:solidFill>
                          <a:latin typeface="メイリオ" panose="020B0604030504040204" pitchFamily="50" charset="-128"/>
                          <a:ea typeface="メイリオ" panose="020B0604030504040204" pitchFamily="50" charset="-128"/>
                        </a:rPr>
                        <a:t>秋田地域窓口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ja-JP"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ja-JP" sz="1200" b="0" dirty="0">
                          <a:solidFill>
                            <a:srgbClr val="7030A0"/>
                          </a:solidFill>
                          <a:latin typeface="メイリオ" panose="020B0604030504040204" pitchFamily="50" charset="-128"/>
                          <a:ea typeface="メイリオ" panose="020B0604030504040204" pitchFamily="50" charset="-128"/>
                        </a:rPr>
                        <a:t>010-0976</a:t>
                      </a:r>
                      <a:r>
                        <a:rPr kumimoji="1" lang="ja-JP" altLang="en-US" sz="1200" b="0" dirty="0">
                          <a:solidFill>
                            <a:srgbClr val="7030A0"/>
                          </a:solidFill>
                          <a:latin typeface="メイリオ" panose="020B0604030504040204" pitchFamily="50" charset="-128"/>
                          <a:ea typeface="メイリオ" panose="020B0604030504040204" pitchFamily="50" charset="-128"/>
                        </a:rPr>
                        <a:t>　秋田市八橋南</a:t>
                      </a:r>
                      <a:r>
                        <a:rPr kumimoji="1" lang="en-US" altLang="ja-JP" sz="1200" b="0" dirty="0">
                          <a:solidFill>
                            <a:srgbClr val="7030A0"/>
                          </a:solidFill>
                          <a:latin typeface="メイリオ" panose="020B0604030504040204" pitchFamily="50" charset="-128"/>
                          <a:ea typeface="メイリオ" panose="020B0604030504040204" pitchFamily="50" charset="-128"/>
                        </a:rPr>
                        <a:t>1</a:t>
                      </a:r>
                      <a:r>
                        <a:rPr kumimoji="1" lang="ja-JP" altLang="en-US" sz="1200" b="0" dirty="0">
                          <a:solidFill>
                            <a:srgbClr val="7030A0"/>
                          </a:solidFill>
                          <a:latin typeface="メイリオ" panose="020B0604030504040204" pitchFamily="50" charset="-128"/>
                          <a:ea typeface="メイリオ" panose="020B0604030504040204" pitchFamily="50" charset="-128"/>
                        </a:rPr>
                        <a:t>丁目</a:t>
                      </a:r>
                      <a:r>
                        <a:rPr kumimoji="1" lang="en-US" altLang="ja-JP" sz="1200" b="0" dirty="0">
                          <a:solidFill>
                            <a:srgbClr val="7030A0"/>
                          </a:solidFill>
                          <a:latin typeface="メイリオ" panose="020B0604030504040204" pitchFamily="50" charset="-128"/>
                          <a:ea typeface="メイリオ" panose="020B0604030504040204" pitchFamily="50" charset="-128"/>
                        </a:rPr>
                        <a:t>8-5</a:t>
                      </a:r>
                      <a:r>
                        <a:rPr kumimoji="1" lang="ja-JP" altLang="en-US" sz="1200" b="0" dirty="0">
                          <a:solidFill>
                            <a:srgbClr val="7030A0"/>
                          </a:solidFill>
                          <a:latin typeface="メイリオ" panose="020B0604030504040204" pitchFamily="50" charset="-128"/>
                          <a:ea typeface="メイリオ" panose="020B0604030504040204" pitchFamily="50" charset="-128"/>
                        </a:rPr>
                        <a:t>　</a:t>
                      </a:r>
                    </a:p>
                    <a:p>
                      <a:r>
                        <a:rPr kumimoji="1" lang="ja-JP" altLang="en-US" sz="1200" b="0" dirty="0">
                          <a:solidFill>
                            <a:srgbClr val="7030A0"/>
                          </a:solidFill>
                          <a:latin typeface="メイリオ" panose="020B0604030504040204" pitchFamily="50" charset="-128"/>
                          <a:ea typeface="メイリオ" panose="020B0604030504040204" pitchFamily="50" charset="-128"/>
                        </a:rPr>
                        <a:t>　　　　　　（一般社団法人 秋田市医師会内）</a:t>
                      </a:r>
                    </a:p>
                    <a:p>
                      <a:r>
                        <a:rPr kumimoji="1" lang="en-US" altLang="ja-JP" sz="1200" b="0" dirty="0">
                          <a:solidFill>
                            <a:srgbClr val="7030A0"/>
                          </a:solidFill>
                          <a:latin typeface="メイリオ" panose="020B0604030504040204" pitchFamily="50" charset="-128"/>
                          <a:ea typeface="メイリオ" panose="020B0604030504040204" pitchFamily="50" charset="-128"/>
                        </a:rPr>
                        <a:t>TEL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0120-67-2306</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018-863-3982</a:t>
                      </a:r>
                    </a:p>
                    <a:p>
                      <a:r>
                        <a:rPr kumimoji="1" lang="en-US" altLang="ja-JP" sz="1200" b="0" dirty="0">
                          <a:solidFill>
                            <a:srgbClr val="7030A0"/>
                          </a:solidFill>
                          <a:latin typeface="メイリオ" panose="020B0604030504040204" pitchFamily="50" charset="-128"/>
                          <a:ea typeface="メイリオ" panose="020B0604030504040204" pitchFamily="50" charset="-128"/>
                        </a:rPr>
                        <a:t>Mail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hlinkClick r:id="rId9"/>
                        </a:rPr>
                        <a:t>hirohata@acma.or.jp</a:t>
                      </a:r>
                      <a:endParaRPr kumimoji="1" lang="ja-JP" altLang="en-US"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1604032113"/>
                  </a:ext>
                </a:extLst>
              </a:tr>
              <a:tr h="836866">
                <a:tc>
                  <a:txBody>
                    <a:bodyPr/>
                    <a:lstStyle/>
                    <a:p>
                      <a:r>
                        <a:rPr kumimoji="1" lang="ja-JP" altLang="en-US" sz="1400" b="1" dirty="0">
                          <a:solidFill>
                            <a:srgbClr val="7030A0"/>
                          </a:solidFill>
                          <a:latin typeface="メイリオ" panose="020B0604030504040204" pitchFamily="50" charset="-128"/>
                          <a:ea typeface="メイリオ" panose="020B0604030504040204" pitchFamily="50" charset="-128"/>
                        </a:rPr>
                        <a:t>能代山本地域窓口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ja-JP"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ja-JP" sz="1200" b="0" dirty="0">
                          <a:solidFill>
                            <a:srgbClr val="7030A0"/>
                          </a:solidFill>
                          <a:latin typeface="メイリオ" panose="020B0604030504040204" pitchFamily="50" charset="-128"/>
                          <a:ea typeface="メイリオ" panose="020B0604030504040204" pitchFamily="50" charset="-128"/>
                        </a:rPr>
                        <a:t>016-0151</a:t>
                      </a:r>
                      <a:r>
                        <a:rPr kumimoji="1" lang="ja-JP" altLang="en-US" sz="1200" b="0" dirty="0">
                          <a:solidFill>
                            <a:srgbClr val="7030A0"/>
                          </a:solidFill>
                          <a:latin typeface="メイリオ" panose="020B0604030504040204" pitchFamily="50" charset="-128"/>
                          <a:ea typeface="メイリオ" panose="020B0604030504040204" pitchFamily="50" charset="-128"/>
                        </a:rPr>
                        <a:t>　能代市桧山字新田沢</a:t>
                      </a:r>
                      <a:r>
                        <a:rPr kumimoji="1" lang="en-US" altLang="ja-JP" sz="1200" b="0" dirty="0">
                          <a:solidFill>
                            <a:srgbClr val="7030A0"/>
                          </a:solidFill>
                          <a:latin typeface="メイリオ" panose="020B0604030504040204" pitchFamily="50" charset="-128"/>
                          <a:ea typeface="メイリオ" panose="020B0604030504040204" pitchFamily="50" charset="-128"/>
                        </a:rPr>
                        <a:t>105</a:t>
                      </a:r>
                    </a:p>
                    <a:p>
                      <a:r>
                        <a:rPr kumimoji="1" lang="ja-JP" altLang="en-US" sz="1200" b="0" dirty="0">
                          <a:solidFill>
                            <a:srgbClr val="7030A0"/>
                          </a:solidFill>
                          <a:latin typeface="メイリオ" panose="020B0604030504040204" pitchFamily="50" charset="-128"/>
                          <a:ea typeface="メイリオ" panose="020B0604030504040204" pitchFamily="50" charset="-128"/>
                        </a:rPr>
                        <a:t>　　　（一般社団法人 能代市山本郡医師会内）</a:t>
                      </a:r>
                    </a:p>
                    <a:p>
                      <a:r>
                        <a:rPr kumimoji="1" lang="en-US" altLang="ja-JP" sz="1200" b="0" dirty="0">
                          <a:solidFill>
                            <a:srgbClr val="7030A0"/>
                          </a:solidFill>
                          <a:latin typeface="メイリオ" panose="020B0604030504040204" pitchFamily="50" charset="-128"/>
                          <a:ea typeface="メイリオ" panose="020B0604030504040204" pitchFamily="50" charset="-128"/>
                        </a:rPr>
                        <a:t>TEL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0185-58-5656</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0185-58-5656</a:t>
                      </a:r>
                    </a:p>
                    <a:p>
                      <a:r>
                        <a:rPr kumimoji="1" lang="en-US" altLang="ja-JP" sz="1200" b="0" dirty="0">
                          <a:solidFill>
                            <a:srgbClr val="7030A0"/>
                          </a:solidFill>
                          <a:latin typeface="メイリオ" panose="020B0604030504040204" pitchFamily="50" charset="-128"/>
                          <a:ea typeface="メイリオ" panose="020B0604030504040204" pitchFamily="50" charset="-128"/>
                        </a:rPr>
                        <a:t>Mail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hlinkClick r:id="rId10"/>
                        </a:rPr>
                        <a:t>ishikaiz@shirakami.or.jp</a:t>
                      </a:r>
                      <a:endParaRPr kumimoji="1" lang="ja-JP" altLang="en-US"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1146482509"/>
                  </a:ext>
                </a:extLst>
              </a:tr>
              <a:tr h="836866">
                <a:tc>
                  <a:txBody>
                    <a:bodyPr/>
                    <a:lstStyle/>
                    <a:p>
                      <a:r>
                        <a:rPr kumimoji="1" lang="ja-JP" altLang="en-US" sz="1400" b="1" dirty="0">
                          <a:solidFill>
                            <a:srgbClr val="7030A0"/>
                          </a:solidFill>
                          <a:latin typeface="メイリオ" panose="020B0604030504040204" pitchFamily="50" charset="-128"/>
                          <a:ea typeface="メイリオ" panose="020B0604030504040204" pitchFamily="50" charset="-128"/>
                        </a:rPr>
                        <a:t>大館地域窓口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zh-TW"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zh-TW" sz="1200" b="0" dirty="0">
                          <a:solidFill>
                            <a:srgbClr val="7030A0"/>
                          </a:solidFill>
                          <a:latin typeface="メイリオ" panose="020B0604030504040204" pitchFamily="50" charset="-128"/>
                          <a:ea typeface="メイリオ" panose="020B0604030504040204" pitchFamily="50" charset="-128"/>
                        </a:rPr>
                        <a:t>017-0864</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zh-TW" altLang="en-US" sz="1200" b="0" dirty="0">
                          <a:solidFill>
                            <a:srgbClr val="7030A0"/>
                          </a:solidFill>
                          <a:latin typeface="メイリオ" panose="020B0604030504040204" pitchFamily="50" charset="-128"/>
                          <a:ea typeface="メイリオ" panose="020B0604030504040204" pitchFamily="50" charset="-128"/>
                        </a:rPr>
                        <a:t>大館市根下戸新町</a:t>
                      </a:r>
                      <a:r>
                        <a:rPr kumimoji="1" lang="en-US" altLang="zh-TW" sz="1200" b="0" dirty="0">
                          <a:solidFill>
                            <a:srgbClr val="7030A0"/>
                          </a:solidFill>
                          <a:latin typeface="メイリオ" panose="020B0604030504040204" pitchFamily="50" charset="-128"/>
                          <a:ea typeface="メイリオ" panose="020B0604030504040204" pitchFamily="50" charset="-128"/>
                        </a:rPr>
                        <a:t>1-8</a:t>
                      </a:r>
                    </a:p>
                    <a:p>
                      <a:r>
                        <a:rPr kumimoji="1" lang="en-US" altLang="zh-TW" sz="1200" b="0" dirty="0">
                          <a:solidFill>
                            <a:srgbClr val="7030A0"/>
                          </a:solidFill>
                          <a:latin typeface="メイリオ" panose="020B0604030504040204" pitchFamily="50" charset="-128"/>
                          <a:ea typeface="メイリオ" panose="020B0604030504040204" pitchFamily="50" charset="-128"/>
                        </a:rPr>
                        <a:t>      </a:t>
                      </a:r>
                      <a:r>
                        <a:rPr kumimoji="1" lang="zh-TW" altLang="en-US" sz="1200" b="0" dirty="0">
                          <a:solidFill>
                            <a:srgbClr val="7030A0"/>
                          </a:solidFill>
                          <a:latin typeface="メイリオ" panose="020B0604030504040204" pitchFamily="50" charset="-128"/>
                          <a:ea typeface="メイリオ" panose="020B0604030504040204" pitchFamily="50" charset="-128"/>
                        </a:rPr>
                        <a:t>　</a:t>
                      </a:r>
                      <a:r>
                        <a:rPr kumimoji="1" lang="ja-JP" altLang="en-US" sz="1200" b="0" dirty="0">
                          <a:solidFill>
                            <a:srgbClr val="7030A0"/>
                          </a:solidFill>
                          <a:latin typeface="メイリオ" panose="020B0604030504040204" pitchFamily="50" charset="-128"/>
                          <a:ea typeface="メイリオ" panose="020B0604030504040204" pitchFamily="50" charset="-128"/>
                        </a:rPr>
                        <a:t>（一般社団法人 </a:t>
                      </a:r>
                      <a:r>
                        <a:rPr kumimoji="1" lang="zh-TW" altLang="en-US" sz="1200" b="0" dirty="0">
                          <a:solidFill>
                            <a:srgbClr val="7030A0"/>
                          </a:solidFill>
                          <a:latin typeface="メイリオ" panose="020B0604030504040204" pitchFamily="50" charset="-128"/>
                          <a:ea typeface="メイリオ" panose="020B0604030504040204" pitchFamily="50" charset="-128"/>
                        </a:rPr>
                        <a:t>大館北秋田医師会内</a:t>
                      </a:r>
                      <a:r>
                        <a:rPr kumimoji="1" lang="ja-JP" altLang="en-US" sz="1200" b="0" dirty="0">
                          <a:solidFill>
                            <a:srgbClr val="7030A0"/>
                          </a:solidFill>
                          <a:latin typeface="メイリオ" panose="020B0604030504040204" pitchFamily="50" charset="-128"/>
                          <a:ea typeface="メイリオ" panose="020B0604030504040204" pitchFamily="50" charset="-128"/>
                        </a:rPr>
                        <a:t>）</a:t>
                      </a:r>
                      <a:endParaRPr kumimoji="1" lang="zh-TW" altLang="en-US" sz="1200" b="0" dirty="0">
                        <a:solidFill>
                          <a:srgbClr val="7030A0"/>
                        </a:solidFill>
                        <a:latin typeface="メイリオ" panose="020B0604030504040204" pitchFamily="50" charset="-128"/>
                        <a:ea typeface="メイリオ" panose="020B0604030504040204" pitchFamily="50" charset="-128"/>
                      </a:endParaRPr>
                    </a:p>
                    <a:p>
                      <a:r>
                        <a:rPr kumimoji="1" lang="en-US" altLang="zh-TW" sz="1200" b="0" dirty="0">
                          <a:solidFill>
                            <a:srgbClr val="7030A0"/>
                          </a:solidFill>
                          <a:latin typeface="メイリオ" panose="020B0604030504040204" pitchFamily="50" charset="-128"/>
                          <a:ea typeface="メイリオ" panose="020B0604030504040204" pitchFamily="50" charset="-128"/>
                        </a:rPr>
                        <a:t>TEL</a:t>
                      </a:r>
                      <a:r>
                        <a:rPr kumimoji="1" lang="zh-TW" altLang="en-US" sz="1200" b="0" dirty="0">
                          <a:solidFill>
                            <a:srgbClr val="7030A0"/>
                          </a:solidFill>
                          <a:latin typeface="メイリオ" panose="020B0604030504040204" pitchFamily="50" charset="-128"/>
                          <a:ea typeface="メイリオ" panose="020B0604030504040204" pitchFamily="50" charset="-128"/>
                        </a:rPr>
                        <a:t>：</a:t>
                      </a:r>
                      <a:r>
                        <a:rPr kumimoji="1" lang="en-US" altLang="zh-TW" sz="1200" b="0" dirty="0">
                          <a:solidFill>
                            <a:srgbClr val="7030A0"/>
                          </a:solidFill>
                          <a:latin typeface="メイリオ" panose="020B0604030504040204" pitchFamily="50" charset="-128"/>
                          <a:ea typeface="メイリオ" panose="020B0604030504040204" pitchFamily="50" charset="-128"/>
                        </a:rPr>
                        <a:t>018</a:t>
                      </a:r>
                      <a:r>
                        <a:rPr kumimoji="1" lang="en-US" altLang="ja-JP" sz="1200" b="0" dirty="0">
                          <a:solidFill>
                            <a:srgbClr val="7030A0"/>
                          </a:solidFill>
                          <a:latin typeface="メイリオ" panose="020B0604030504040204" pitchFamily="50" charset="-128"/>
                          <a:ea typeface="メイリオ" panose="020B0604030504040204" pitchFamily="50" charset="-128"/>
                        </a:rPr>
                        <a:t>6-43-4511</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0186-49-3569</a:t>
                      </a:r>
                      <a:endParaRPr kumimoji="1" lang="en-US" altLang="zh-TW" sz="1200" b="0" dirty="0">
                        <a:solidFill>
                          <a:srgbClr val="7030A0"/>
                        </a:solidFill>
                        <a:latin typeface="メイリオ" panose="020B0604030504040204" pitchFamily="50" charset="-128"/>
                        <a:ea typeface="メイリオ" panose="020B0604030504040204" pitchFamily="50" charset="-128"/>
                      </a:endParaRPr>
                    </a:p>
                    <a:p>
                      <a:r>
                        <a:rPr kumimoji="1" lang="en-US" altLang="zh-TW" sz="1200" b="0" dirty="0">
                          <a:solidFill>
                            <a:srgbClr val="7030A0"/>
                          </a:solidFill>
                          <a:latin typeface="メイリオ" panose="020B0604030504040204" pitchFamily="50" charset="-128"/>
                          <a:ea typeface="メイリオ" panose="020B0604030504040204" pitchFamily="50" charset="-128"/>
                        </a:rPr>
                        <a:t>Mail</a:t>
                      </a:r>
                      <a:r>
                        <a:rPr kumimoji="1" lang="zh-TW" altLang="en-US" sz="1200" b="0" dirty="0">
                          <a:solidFill>
                            <a:srgbClr val="7030A0"/>
                          </a:solidFill>
                          <a:latin typeface="メイリオ" panose="020B0604030504040204" pitchFamily="50" charset="-128"/>
                          <a:ea typeface="メイリオ" panose="020B0604030504040204" pitchFamily="50" charset="-128"/>
                        </a:rPr>
                        <a:t>：</a:t>
                      </a:r>
                      <a:r>
                        <a:rPr kumimoji="1" lang="en-US" altLang="zh-TW" sz="1200" b="0" dirty="0">
                          <a:solidFill>
                            <a:srgbClr val="7030A0"/>
                          </a:solidFill>
                          <a:latin typeface="メイリオ" panose="020B0604030504040204" pitchFamily="50" charset="-128"/>
                          <a:ea typeface="メイリオ" panose="020B0604030504040204" pitchFamily="50" charset="-128"/>
                          <a:hlinkClick r:id="rId11"/>
                        </a:rPr>
                        <a:t>info@daihoku-med.jp</a:t>
                      </a:r>
                      <a:endParaRPr kumimoji="1" lang="en-US" altLang="zh-TW"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807957507"/>
                  </a:ext>
                </a:extLst>
              </a:tr>
              <a:tr h="836866">
                <a:tc>
                  <a:txBody>
                    <a:bodyPr/>
                    <a:lstStyle/>
                    <a:p>
                      <a:pPr algn="l"/>
                      <a:r>
                        <a:rPr kumimoji="1" lang="ja-JP" altLang="en-US" sz="1400" b="1" dirty="0">
                          <a:solidFill>
                            <a:srgbClr val="7030A0"/>
                          </a:solidFill>
                          <a:latin typeface="メイリオ" panose="020B0604030504040204" pitchFamily="50" charset="-128"/>
                          <a:ea typeface="メイリオ" panose="020B0604030504040204" pitchFamily="50" charset="-128"/>
                        </a:rPr>
                        <a:t>横手市・湯沢市・雄勝郡地域窓口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ja-JP"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ja-JP" sz="1200" b="0" dirty="0">
                          <a:solidFill>
                            <a:srgbClr val="7030A0"/>
                          </a:solidFill>
                          <a:latin typeface="メイリオ" panose="020B0604030504040204" pitchFamily="50" charset="-128"/>
                          <a:ea typeface="メイリオ" panose="020B0604030504040204" pitchFamily="50" charset="-128"/>
                        </a:rPr>
                        <a:t>012-0841</a:t>
                      </a:r>
                      <a:r>
                        <a:rPr kumimoji="1" lang="ja-JP" altLang="en-US" sz="1200" b="0" dirty="0">
                          <a:solidFill>
                            <a:srgbClr val="7030A0"/>
                          </a:solidFill>
                          <a:latin typeface="メイリオ" panose="020B0604030504040204" pitchFamily="50" charset="-128"/>
                          <a:ea typeface="メイリオ" panose="020B0604030504040204" pitchFamily="50" charset="-128"/>
                        </a:rPr>
                        <a:t>　湯沢市大町二丁目</a:t>
                      </a:r>
                      <a:r>
                        <a:rPr kumimoji="1" lang="en-US" altLang="ja-JP" sz="1200" b="0" dirty="0">
                          <a:solidFill>
                            <a:srgbClr val="7030A0"/>
                          </a:solidFill>
                          <a:latin typeface="メイリオ" panose="020B0604030504040204" pitchFamily="50" charset="-128"/>
                          <a:ea typeface="メイリオ" panose="020B0604030504040204" pitchFamily="50" charset="-128"/>
                        </a:rPr>
                        <a:t>2</a:t>
                      </a:r>
                      <a:r>
                        <a:rPr kumimoji="1" lang="ja-JP" altLang="en-US" sz="1200" b="0" dirty="0">
                          <a:solidFill>
                            <a:srgbClr val="7030A0"/>
                          </a:solidFill>
                          <a:latin typeface="メイリオ" panose="020B0604030504040204" pitchFamily="50" charset="-128"/>
                          <a:ea typeface="メイリオ" panose="020B0604030504040204" pitchFamily="50" charset="-128"/>
                        </a:rPr>
                        <a:t>番</a:t>
                      </a:r>
                      <a:r>
                        <a:rPr kumimoji="1" lang="en-US" altLang="ja-JP" sz="1200" b="0" dirty="0">
                          <a:solidFill>
                            <a:srgbClr val="7030A0"/>
                          </a:solidFill>
                          <a:latin typeface="メイリオ" panose="020B0604030504040204" pitchFamily="50" charset="-128"/>
                          <a:ea typeface="メイリオ" panose="020B0604030504040204" pitchFamily="50" charset="-128"/>
                        </a:rPr>
                        <a:t>1</a:t>
                      </a:r>
                      <a:r>
                        <a:rPr kumimoji="1" lang="ja-JP" altLang="en-US" sz="1200" b="0" dirty="0">
                          <a:solidFill>
                            <a:srgbClr val="7030A0"/>
                          </a:solidFill>
                          <a:latin typeface="メイリオ" panose="020B0604030504040204" pitchFamily="50" charset="-128"/>
                          <a:ea typeface="メイリオ" panose="020B0604030504040204" pitchFamily="50" charset="-128"/>
                        </a:rPr>
                        <a:t>号</a:t>
                      </a:r>
                    </a:p>
                    <a:p>
                      <a:r>
                        <a:rPr kumimoji="1" lang="ja-JP" altLang="en-US" sz="1200" b="0" dirty="0">
                          <a:solidFill>
                            <a:srgbClr val="7030A0"/>
                          </a:solidFill>
                          <a:latin typeface="メイリオ" panose="020B0604030504040204" pitchFamily="50" charset="-128"/>
                          <a:ea typeface="メイリオ" panose="020B0604030504040204" pitchFamily="50" charset="-128"/>
                        </a:rPr>
                        <a:t>　　　 （一般社団法人 湯沢市雄勝郡医師会内）</a:t>
                      </a:r>
                    </a:p>
                    <a:p>
                      <a:r>
                        <a:rPr kumimoji="1" lang="en-US" altLang="ja-JP" sz="1200" b="0" dirty="0">
                          <a:solidFill>
                            <a:srgbClr val="7030A0"/>
                          </a:solidFill>
                          <a:latin typeface="メイリオ" panose="020B0604030504040204" pitchFamily="50" charset="-128"/>
                          <a:ea typeface="メイリオ" panose="020B0604030504040204" pitchFamily="50" charset="-128"/>
                        </a:rPr>
                        <a:t>TEL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0183-79-6681</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0183-79-6682</a:t>
                      </a:r>
                    </a:p>
                    <a:p>
                      <a:r>
                        <a:rPr kumimoji="1" lang="en-US" altLang="ja-JP" sz="1200" b="0" dirty="0">
                          <a:solidFill>
                            <a:srgbClr val="7030A0"/>
                          </a:solidFill>
                          <a:latin typeface="メイリオ" panose="020B0604030504040204" pitchFamily="50" charset="-128"/>
                          <a:ea typeface="メイリオ" panose="020B0604030504040204" pitchFamily="50" charset="-128"/>
                        </a:rPr>
                        <a:t>Mail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hlinkClick r:id="rId12"/>
                        </a:rPr>
                        <a:t>yoyuosanpo@akitas.johas.go.jp</a:t>
                      </a:r>
                      <a:endParaRPr kumimoji="1" lang="en-US" altLang="ja-JP"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1769957819"/>
                  </a:ext>
                </a:extLst>
              </a:tr>
              <a:tr h="836866">
                <a:tc>
                  <a:txBody>
                    <a:bodyPr/>
                    <a:lstStyle/>
                    <a:p>
                      <a:r>
                        <a:rPr kumimoji="1" lang="ja-JP" altLang="en-US" sz="1400" b="1" dirty="0">
                          <a:solidFill>
                            <a:srgbClr val="7030A0"/>
                          </a:solidFill>
                          <a:latin typeface="メイリオ" panose="020B0604030504040204" pitchFamily="50" charset="-128"/>
                          <a:ea typeface="メイリオ" panose="020B0604030504040204" pitchFamily="50" charset="-128"/>
                        </a:rPr>
                        <a:t>大曲仙北地域窓口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ja-JP"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ja-JP" sz="1200" b="0" dirty="0">
                          <a:solidFill>
                            <a:srgbClr val="7030A0"/>
                          </a:solidFill>
                          <a:latin typeface="メイリオ" panose="020B0604030504040204" pitchFamily="50" charset="-128"/>
                          <a:ea typeface="メイリオ" panose="020B0604030504040204" pitchFamily="50" charset="-128"/>
                        </a:rPr>
                        <a:t>014-0063</a:t>
                      </a:r>
                      <a:r>
                        <a:rPr kumimoji="1" lang="ja-JP" altLang="en-US" sz="1200" b="0" dirty="0">
                          <a:solidFill>
                            <a:srgbClr val="7030A0"/>
                          </a:solidFill>
                          <a:latin typeface="メイリオ" panose="020B0604030504040204" pitchFamily="50" charset="-128"/>
                          <a:ea typeface="メイリオ" panose="020B0604030504040204" pitchFamily="50" charset="-128"/>
                        </a:rPr>
                        <a:t>　大仙市大曲日の出町２</a:t>
                      </a:r>
                      <a:r>
                        <a:rPr kumimoji="1" lang="en-US" altLang="ja-JP" sz="1200" b="0" dirty="0">
                          <a:solidFill>
                            <a:srgbClr val="7030A0"/>
                          </a:solidFill>
                          <a:latin typeface="メイリオ" panose="020B0604030504040204" pitchFamily="50" charset="-128"/>
                          <a:ea typeface="メイリオ" panose="020B0604030504040204" pitchFamily="50" charset="-128"/>
                        </a:rPr>
                        <a:t>-7-53</a:t>
                      </a:r>
                    </a:p>
                    <a:p>
                      <a:r>
                        <a:rPr kumimoji="1" lang="ja-JP" altLang="en-US" sz="1200" b="0" dirty="0">
                          <a:solidFill>
                            <a:srgbClr val="7030A0"/>
                          </a:solidFill>
                          <a:latin typeface="メイリオ" panose="020B0604030504040204" pitchFamily="50" charset="-128"/>
                          <a:ea typeface="メイリオ" panose="020B0604030504040204" pitchFamily="50" charset="-128"/>
                        </a:rPr>
                        <a:t>　　　　　　　　　（大仙市大曲交流センター内）</a:t>
                      </a:r>
                    </a:p>
                    <a:p>
                      <a:r>
                        <a:rPr kumimoji="1" lang="en-US" altLang="ja-JP" sz="1200" b="0" dirty="0">
                          <a:solidFill>
                            <a:srgbClr val="7030A0"/>
                          </a:solidFill>
                          <a:latin typeface="メイリオ" panose="020B0604030504040204" pitchFamily="50" charset="-128"/>
                          <a:ea typeface="メイリオ" panose="020B0604030504040204" pitchFamily="50" charset="-128"/>
                        </a:rPr>
                        <a:t>TEL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0187-62-2205</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0187-73-7165</a:t>
                      </a:r>
                    </a:p>
                    <a:p>
                      <a:r>
                        <a:rPr kumimoji="1" lang="en-US" altLang="ja-JP" sz="1200" b="0" dirty="0">
                          <a:solidFill>
                            <a:srgbClr val="7030A0"/>
                          </a:solidFill>
                          <a:latin typeface="メイリオ" panose="020B0604030504040204" pitchFamily="50" charset="-128"/>
                          <a:ea typeface="メイリオ" panose="020B0604030504040204" pitchFamily="50" charset="-128"/>
                        </a:rPr>
                        <a:t>Mail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hlinkClick r:id="rId13"/>
                        </a:rPr>
                        <a:t>daisentisanpo@peace.ocn.ne.jp</a:t>
                      </a:r>
                      <a:endParaRPr kumimoji="1" lang="en-US" altLang="ja-JP"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1163035246"/>
                  </a:ext>
                </a:extLst>
              </a:tr>
              <a:tr h="836866">
                <a:tc>
                  <a:txBody>
                    <a:bodyPr/>
                    <a:lstStyle/>
                    <a:p>
                      <a:r>
                        <a:rPr kumimoji="1" lang="ja-JP" altLang="en-US" sz="1400" b="1" dirty="0">
                          <a:solidFill>
                            <a:srgbClr val="7030A0"/>
                          </a:solidFill>
                          <a:latin typeface="メイリオ" panose="020B0604030504040204" pitchFamily="50" charset="-128"/>
                          <a:ea typeface="メイリオ" panose="020B0604030504040204" pitchFamily="50" charset="-128"/>
                        </a:rPr>
                        <a:t>由利本荘地域窓口</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tc>
                  <a:txBody>
                    <a:bodyPr/>
                    <a:lstStyle/>
                    <a:p>
                      <a:r>
                        <a:rPr kumimoji="1" lang="ja-JP" altLang="en-US" sz="1200" b="0" dirty="0">
                          <a:solidFill>
                            <a:srgbClr val="7030A0"/>
                          </a:solidFill>
                          <a:latin typeface="メイリオ" panose="020B0604030504040204" pitchFamily="50" charset="-128"/>
                          <a:ea typeface="メイリオ" panose="020B0604030504040204" pitchFamily="50" charset="-128"/>
                        </a:rPr>
                        <a:t>住所：〒</a:t>
                      </a:r>
                      <a:r>
                        <a:rPr kumimoji="1" lang="en-US" altLang="ja-JP" sz="1200" b="0" dirty="0">
                          <a:solidFill>
                            <a:srgbClr val="7030A0"/>
                          </a:solidFill>
                          <a:latin typeface="メイリオ" panose="020B0604030504040204" pitchFamily="50" charset="-128"/>
                          <a:ea typeface="メイリオ" panose="020B0604030504040204" pitchFamily="50" charset="-128"/>
                        </a:rPr>
                        <a:t>015-0885</a:t>
                      </a:r>
                      <a:r>
                        <a:rPr kumimoji="1" lang="ja-JP" altLang="en-US" sz="1200" b="0" dirty="0">
                          <a:solidFill>
                            <a:srgbClr val="7030A0"/>
                          </a:solidFill>
                          <a:latin typeface="メイリオ" panose="020B0604030504040204" pitchFamily="50" charset="-128"/>
                          <a:ea typeface="メイリオ" panose="020B0604030504040204" pitchFamily="50" charset="-128"/>
                        </a:rPr>
                        <a:t>　由利本荘市水林</a:t>
                      </a:r>
                      <a:r>
                        <a:rPr kumimoji="1" lang="en-US" altLang="ja-JP" sz="1200" b="0" dirty="0">
                          <a:solidFill>
                            <a:srgbClr val="7030A0"/>
                          </a:solidFill>
                          <a:latin typeface="メイリオ" panose="020B0604030504040204" pitchFamily="50" charset="-128"/>
                          <a:ea typeface="メイリオ" panose="020B0604030504040204" pitchFamily="50" charset="-128"/>
                        </a:rPr>
                        <a:t>456-4</a:t>
                      </a:r>
                    </a:p>
                    <a:p>
                      <a:r>
                        <a:rPr kumimoji="1" lang="ja-JP" altLang="en-US" sz="1200" b="0" dirty="0">
                          <a:solidFill>
                            <a:srgbClr val="7030A0"/>
                          </a:solidFill>
                          <a:latin typeface="メイリオ" panose="020B0604030504040204" pitchFamily="50" charset="-128"/>
                          <a:ea typeface="メイリオ" panose="020B0604030504040204" pitchFamily="50" charset="-128"/>
                        </a:rPr>
                        <a:t>　　　　（一般社団法人 由利本荘医師会内）</a:t>
                      </a:r>
                    </a:p>
                    <a:p>
                      <a:r>
                        <a:rPr kumimoji="1" lang="en-US" altLang="ja-JP" sz="1200" b="0" dirty="0">
                          <a:solidFill>
                            <a:srgbClr val="7030A0"/>
                          </a:solidFill>
                          <a:latin typeface="メイリオ" panose="020B0604030504040204" pitchFamily="50" charset="-128"/>
                          <a:ea typeface="メイリオ" panose="020B0604030504040204" pitchFamily="50" charset="-128"/>
                        </a:rPr>
                        <a:t>TEL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0184-22-6660</a:t>
                      </a:r>
                      <a:r>
                        <a:rPr kumimoji="1" lang="ja-JP" altLang="en-US" sz="1200" b="0" dirty="0">
                          <a:solidFill>
                            <a:srgbClr val="7030A0"/>
                          </a:solidFill>
                          <a:latin typeface="メイリオ" panose="020B0604030504040204" pitchFamily="50" charset="-128"/>
                          <a:ea typeface="メイリオ" panose="020B0604030504040204" pitchFamily="50" charset="-128"/>
                        </a:rPr>
                        <a:t>　　</a:t>
                      </a:r>
                      <a:r>
                        <a:rPr kumimoji="1" lang="en-US" altLang="ja-JP" sz="1200" b="0" dirty="0">
                          <a:solidFill>
                            <a:srgbClr val="7030A0"/>
                          </a:solidFill>
                          <a:latin typeface="メイリオ" panose="020B0604030504040204" pitchFamily="50" charset="-128"/>
                          <a:ea typeface="メイリオ" panose="020B0604030504040204" pitchFamily="50" charset="-128"/>
                        </a:rPr>
                        <a:t>FAX</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rPr>
                        <a:t>0184-22-0050</a:t>
                      </a:r>
                    </a:p>
                    <a:p>
                      <a:r>
                        <a:rPr kumimoji="1" lang="en-US" altLang="ja-JP" sz="1200" b="0" dirty="0">
                          <a:solidFill>
                            <a:srgbClr val="7030A0"/>
                          </a:solidFill>
                          <a:latin typeface="メイリオ" panose="020B0604030504040204" pitchFamily="50" charset="-128"/>
                          <a:ea typeface="メイリオ" panose="020B0604030504040204" pitchFamily="50" charset="-128"/>
                        </a:rPr>
                        <a:t>Mail</a:t>
                      </a:r>
                      <a:r>
                        <a:rPr kumimoji="1" lang="ja-JP" altLang="en-US" sz="1200" b="0" dirty="0">
                          <a:solidFill>
                            <a:srgbClr val="7030A0"/>
                          </a:solidFill>
                          <a:latin typeface="メイリオ" panose="020B0604030504040204" pitchFamily="50" charset="-128"/>
                          <a:ea typeface="メイリオ" panose="020B0604030504040204" pitchFamily="50" charset="-128"/>
                        </a:rPr>
                        <a:t>：</a:t>
                      </a:r>
                      <a:r>
                        <a:rPr kumimoji="1" lang="en-US" altLang="ja-JP" sz="1200" b="0" dirty="0">
                          <a:solidFill>
                            <a:srgbClr val="7030A0"/>
                          </a:solidFill>
                          <a:latin typeface="メイリオ" panose="020B0604030504040204" pitchFamily="50" charset="-128"/>
                          <a:ea typeface="メイリオ" panose="020B0604030504040204" pitchFamily="50" charset="-128"/>
                          <a:hlinkClick r:id="rId14"/>
                        </a:rPr>
                        <a:t>shouta19850319@gmail.com</a:t>
                      </a:r>
                      <a:endParaRPr kumimoji="1" lang="en-US" altLang="ja-JP" sz="1200" b="0" dirty="0">
                        <a:solidFill>
                          <a:srgbClr val="7030A0"/>
                        </a:solidFill>
                        <a:latin typeface="メイリオ" panose="020B0604030504040204" pitchFamily="50" charset="-128"/>
                        <a:ea typeface="メイリオ" panose="020B0604030504040204" pitchFamily="50" charset="-128"/>
                      </a:endParaRP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rgbClr val="FFEFFF">
                        <a:alpha val="73000"/>
                      </a:srgbClr>
                    </a:solidFill>
                  </a:tcPr>
                </a:tc>
                <a:extLst>
                  <a:ext uri="{0D108BD9-81ED-4DB2-BD59-A6C34878D82A}">
                    <a16:rowId xmlns:a16="http://schemas.microsoft.com/office/drawing/2014/main" val="1728441071"/>
                  </a:ext>
                </a:extLst>
              </a:tr>
            </a:tbl>
          </a:graphicData>
        </a:graphic>
      </p:graphicFrame>
      <p:grpSp>
        <p:nvGrpSpPr>
          <p:cNvPr id="57" name="グループ化 56">
            <a:extLst>
              <a:ext uri="{FF2B5EF4-FFF2-40B4-BE49-F238E27FC236}">
                <a16:creationId xmlns:a16="http://schemas.microsoft.com/office/drawing/2014/main" id="{AF613547-228B-8383-16F4-90E64B57991F}"/>
              </a:ext>
            </a:extLst>
          </p:cNvPr>
          <p:cNvGrpSpPr/>
          <p:nvPr/>
        </p:nvGrpSpPr>
        <p:grpSpPr>
          <a:xfrm>
            <a:off x="462846" y="3121056"/>
            <a:ext cx="2743202" cy="523220"/>
            <a:chOff x="942106" y="864842"/>
            <a:chExt cx="2743202" cy="523220"/>
          </a:xfrm>
        </p:grpSpPr>
        <p:sp>
          <p:nvSpPr>
            <p:cNvPr id="58" name="テキスト ボックス 57">
              <a:extLst>
                <a:ext uri="{FF2B5EF4-FFF2-40B4-BE49-F238E27FC236}">
                  <a16:creationId xmlns:a16="http://schemas.microsoft.com/office/drawing/2014/main" id="{36E60805-E811-7630-37B0-AD20CEE97029}"/>
                </a:ext>
              </a:extLst>
            </p:cNvPr>
            <p:cNvSpPr txBox="1"/>
            <p:nvPr/>
          </p:nvSpPr>
          <p:spPr>
            <a:xfrm>
              <a:off x="942106" y="864842"/>
              <a:ext cx="2743202" cy="523220"/>
            </a:xfrm>
            <a:prstGeom prst="rect">
              <a:avLst/>
            </a:prstGeom>
            <a:noFill/>
          </p:spPr>
          <p:txBody>
            <a:bodyPr wrap="square" rtlCol="0">
              <a:spAutoFit/>
            </a:bodyPr>
            <a:lstStyle/>
            <a:p>
              <a:r>
                <a:rPr lang="ja-JP" altLang="en-US" sz="2800" dirty="0">
                  <a:ln w="76200">
                    <a:solidFill>
                      <a:srgbClr val="7030A0"/>
                    </a:solidFill>
                  </a:ln>
                  <a:solidFill>
                    <a:schemeClr val="accent2">
                      <a:lumMod val="50000"/>
                    </a:schemeClr>
                  </a:solidFill>
                  <a:latin typeface="HG創英角ｺﾞｼｯｸUB" panose="020B0909000000000000" pitchFamily="49" charset="-128"/>
                  <a:ea typeface="HG創英角ｺﾞｼｯｸUB" panose="020B0909000000000000" pitchFamily="49" charset="-128"/>
                </a:rPr>
                <a:t>地域窓口一覧</a:t>
              </a:r>
              <a:endParaRPr kumimoji="1" lang="ja-JP" altLang="en-US" dirty="0">
                <a:ln w="76200">
                  <a:solidFill>
                    <a:srgbClr val="7030A0"/>
                  </a:solidFill>
                </a:ln>
                <a:solidFill>
                  <a:schemeClr val="accent2">
                    <a:lumMod val="50000"/>
                  </a:schemeClr>
                </a:solidFill>
                <a:latin typeface="HG創英角ｺﾞｼｯｸUB" panose="020B0909000000000000" pitchFamily="49" charset="-128"/>
                <a:ea typeface="HG創英角ｺﾞｼｯｸUB" panose="020B0909000000000000" pitchFamily="49" charset="-128"/>
              </a:endParaRPr>
            </a:p>
          </p:txBody>
        </p:sp>
        <p:sp>
          <p:nvSpPr>
            <p:cNvPr id="59" name="テキスト ボックス 58">
              <a:extLst>
                <a:ext uri="{FF2B5EF4-FFF2-40B4-BE49-F238E27FC236}">
                  <a16:creationId xmlns:a16="http://schemas.microsoft.com/office/drawing/2014/main" id="{9886F2C8-7801-33BD-C07F-CBC522859287}"/>
                </a:ext>
              </a:extLst>
            </p:cNvPr>
            <p:cNvSpPr txBox="1"/>
            <p:nvPr/>
          </p:nvSpPr>
          <p:spPr>
            <a:xfrm>
              <a:off x="942106" y="864842"/>
              <a:ext cx="2743202" cy="523220"/>
            </a:xfrm>
            <a:prstGeom prst="rect">
              <a:avLst/>
            </a:prstGeom>
            <a:noFill/>
          </p:spPr>
          <p:txBody>
            <a:bodyPr wrap="square" rtlCol="0">
              <a:spAutoFit/>
            </a:bodyPr>
            <a:lstStyle/>
            <a:p>
              <a:r>
                <a:rPr lang="ja-JP" altLang="en-US" sz="2800" dirty="0">
                  <a:solidFill>
                    <a:schemeClr val="bg1"/>
                  </a:solidFill>
                  <a:latin typeface="HG創英角ｺﾞｼｯｸUB" panose="020B0909000000000000" pitchFamily="49" charset="-128"/>
                  <a:ea typeface="HG創英角ｺﾞｼｯｸUB" panose="020B0909000000000000" pitchFamily="49" charset="-128"/>
                </a:rPr>
                <a:t>地域窓口一覧</a:t>
              </a:r>
              <a:endParaRPr kumimoji="1" lang="ja-JP" altLang="en-US" dirty="0">
                <a:solidFill>
                  <a:schemeClr val="bg1"/>
                </a:solidFill>
                <a:latin typeface="HG創英角ｺﾞｼｯｸUB" panose="020B0909000000000000" pitchFamily="49" charset="-128"/>
                <a:ea typeface="HG創英角ｺﾞｼｯｸUB" panose="020B0909000000000000" pitchFamily="49" charset="-128"/>
              </a:endParaRPr>
            </a:p>
          </p:txBody>
        </p:sp>
      </p:grpSp>
      <p:sp>
        <p:nvSpPr>
          <p:cNvPr id="60" name="四角形: 角を丸くする 59">
            <a:extLst>
              <a:ext uri="{FF2B5EF4-FFF2-40B4-BE49-F238E27FC236}">
                <a16:creationId xmlns:a16="http://schemas.microsoft.com/office/drawing/2014/main" id="{B412A74A-10C5-75C5-770A-3F878B9A2C74}"/>
              </a:ext>
            </a:extLst>
          </p:cNvPr>
          <p:cNvSpPr/>
          <p:nvPr/>
        </p:nvSpPr>
        <p:spPr>
          <a:xfrm>
            <a:off x="318052" y="1537252"/>
            <a:ext cx="6891132" cy="1325218"/>
          </a:xfrm>
          <a:prstGeom prst="roundRect">
            <a:avLst>
              <a:gd name="adj" fmla="val 1515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2847BC94-532C-6436-950D-531F80368E8F}"/>
              </a:ext>
            </a:extLst>
          </p:cNvPr>
          <p:cNvSpPr txBox="1"/>
          <p:nvPr/>
        </p:nvSpPr>
        <p:spPr>
          <a:xfrm>
            <a:off x="636103" y="1599008"/>
            <a:ext cx="6228522" cy="1200329"/>
          </a:xfrm>
          <a:prstGeom prst="rect">
            <a:avLst/>
          </a:prstGeom>
          <a:noFill/>
        </p:spPr>
        <p:txBody>
          <a:bodyPr wrap="square">
            <a:spAutoFit/>
          </a:bodyPr>
          <a:lstStyle/>
          <a:p>
            <a:r>
              <a:rPr lang="ja-JP" altLang="en-US" sz="2000" b="1" dirty="0">
                <a:solidFill>
                  <a:schemeClr val="bg1"/>
                </a:solidFill>
                <a:latin typeface="メイリオ" panose="020B0604030504040204" pitchFamily="50" charset="-128"/>
                <a:ea typeface="メイリオ" panose="020B0604030504040204" pitchFamily="50" charset="-128"/>
              </a:rPr>
              <a:t>  </a:t>
            </a:r>
            <a:r>
              <a:rPr lang="ja-JP" altLang="en-US" sz="1600" b="1" dirty="0">
                <a:solidFill>
                  <a:schemeClr val="bg1"/>
                </a:solidFill>
                <a:latin typeface="メイリオ" panose="020B0604030504040204" pitchFamily="50" charset="-128"/>
                <a:ea typeface="メイリオ" panose="020B0604030504040204" pitchFamily="50" charset="-128"/>
              </a:rPr>
              <a:t>秋田産業保健総合支援センター</a:t>
            </a:r>
            <a:endParaRPr lang="en-US" altLang="ja-JP" sz="1600" b="1" dirty="0">
              <a:solidFill>
                <a:schemeClr val="bg1"/>
              </a:solidFill>
              <a:latin typeface="メイリオ" panose="020B0604030504040204" pitchFamily="50" charset="-128"/>
              <a:ea typeface="メイリオ" panose="020B0604030504040204" pitchFamily="50" charset="-128"/>
            </a:endParaRPr>
          </a:p>
          <a:p>
            <a:r>
              <a:rPr lang="ja-JP" altLang="en-US" sz="1400" dirty="0">
                <a:solidFill>
                  <a:schemeClr val="bg1"/>
                </a:solidFill>
                <a:latin typeface="メイリオ" panose="020B0604030504040204" pitchFamily="50" charset="-128"/>
                <a:ea typeface="メイリオ" panose="020B0604030504040204" pitchFamily="50" charset="-128"/>
              </a:rPr>
              <a:t>      </a:t>
            </a:r>
            <a:r>
              <a:rPr lang="ja-JP" altLang="en-US" sz="1200" dirty="0">
                <a:solidFill>
                  <a:schemeClr val="bg1"/>
                </a:solidFill>
                <a:latin typeface="メイリオ" panose="020B0604030504040204" pitchFamily="50" charset="-128"/>
                <a:ea typeface="メイリオ" panose="020B0604030504040204" pitchFamily="50" charset="-128"/>
              </a:rPr>
              <a:t>住所：〒</a:t>
            </a:r>
            <a:r>
              <a:rPr lang="en-US" altLang="ja-JP" sz="1200" dirty="0">
                <a:solidFill>
                  <a:schemeClr val="bg1"/>
                </a:solidFill>
                <a:latin typeface="メイリオ" panose="020B0604030504040204" pitchFamily="50" charset="-128"/>
                <a:ea typeface="メイリオ" panose="020B0604030504040204" pitchFamily="50" charset="-128"/>
              </a:rPr>
              <a:t>010-0874 </a:t>
            </a:r>
            <a:r>
              <a:rPr lang="ja-JP" altLang="en-US" sz="1200" dirty="0">
                <a:solidFill>
                  <a:schemeClr val="bg1"/>
                </a:solidFill>
                <a:latin typeface="メイリオ" panose="020B0604030504040204" pitchFamily="50" charset="-128"/>
                <a:ea typeface="メイリオ" panose="020B0604030504040204" pitchFamily="50" charset="-128"/>
              </a:rPr>
              <a:t>秋田県秋田市千秋久保田町</a:t>
            </a:r>
            <a:r>
              <a:rPr lang="en-US" altLang="ja-JP" sz="1200" dirty="0">
                <a:solidFill>
                  <a:schemeClr val="bg1"/>
                </a:solidFill>
                <a:latin typeface="メイリオ" panose="020B0604030504040204" pitchFamily="50" charset="-128"/>
                <a:ea typeface="メイリオ" panose="020B0604030504040204" pitchFamily="50" charset="-128"/>
              </a:rPr>
              <a:t>6-6 </a:t>
            </a:r>
            <a:r>
              <a:rPr lang="ja-JP" altLang="en-US" sz="1050" dirty="0">
                <a:solidFill>
                  <a:schemeClr val="bg1"/>
                </a:solidFill>
                <a:latin typeface="メイリオ" panose="020B0604030504040204" pitchFamily="50" charset="-128"/>
                <a:ea typeface="メイリオ" panose="020B0604030504040204" pitchFamily="50" charset="-128"/>
              </a:rPr>
              <a:t>　秋田県総合保健センター</a:t>
            </a:r>
            <a:r>
              <a:rPr lang="en-US" altLang="ja-JP" sz="1050" dirty="0">
                <a:solidFill>
                  <a:schemeClr val="bg1"/>
                </a:solidFill>
                <a:latin typeface="メイリオ" panose="020B0604030504040204" pitchFamily="50" charset="-128"/>
                <a:ea typeface="メイリオ" panose="020B0604030504040204" pitchFamily="50" charset="-128"/>
              </a:rPr>
              <a:t>4</a:t>
            </a:r>
            <a:r>
              <a:rPr lang="ja-JP" altLang="en-US" sz="1050" dirty="0">
                <a:solidFill>
                  <a:schemeClr val="bg1"/>
                </a:solidFill>
                <a:latin typeface="メイリオ" panose="020B0604030504040204" pitchFamily="50" charset="-128"/>
                <a:ea typeface="メイリオ" panose="020B0604030504040204" pitchFamily="50" charset="-128"/>
              </a:rPr>
              <a:t>階</a:t>
            </a:r>
            <a:endParaRPr lang="en-US" altLang="ja-JP" sz="1050" dirty="0">
              <a:solidFill>
                <a:schemeClr val="bg1"/>
              </a:solidFill>
              <a:latin typeface="メイリオ" panose="020B0604030504040204" pitchFamily="50" charset="-128"/>
              <a:ea typeface="メイリオ" panose="020B0604030504040204" pitchFamily="50" charset="-128"/>
            </a:endParaRPr>
          </a:p>
          <a:p>
            <a:r>
              <a:rPr lang="en-US" altLang="ja-JP" sz="1400" dirty="0">
                <a:solidFill>
                  <a:schemeClr val="bg1"/>
                </a:solidFill>
                <a:latin typeface="メイリオ" panose="020B0604030504040204" pitchFamily="50" charset="-128"/>
                <a:ea typeface="メイリオ" panose="020B0604030504040204" pitchFamily="50" charset="-128"/>
              </a:rPr>
              <a:t>      </a:t>
            </a:r>
            <a:r>
              <a:rPr lang="en-US" altLang="ja-JP" sz="1200" dirty="0">
                <a:solidFill>
                  <a:schemeClr val="bg1"/>
                </a:solidFill>
                <a:latin typeface="メイリオ" panose="020B0604030504040204" pitchFamily="50" charset="-128"/>
                <a:ea typeface="メイリオ" panose="020B0604030504040204" pitchFamily="50" charset="-128"/>
              </a:rPr>
              <a:t>TEL</a:t>
            </a:r>
            <a:r>
              <a:rPr lang="ja-JP" altLang="en-US" sz="1200" dirty="0">
                <a:solidFill>
                  <a:schemeClr val="bg1"/>
                </a:solidFill>
                <a:latin typeface="メイリオ" panose="020B0604030504040204" pitchFamily="50" charset="-128"/>
                <a:ea typeface="メイリオ" panose="020B0604030504040204" pitchFamily="50" charset="-128"/>
              </a:rPr>
              <a:t>：</a:t>
            </a:r>
            <a:r>
              <a:rPr lang="en-US" altLang="ja-JP" sz="1200" dirty="0">
                <a:solidFill>
                  <a:schemeClr val="bg1"/>
                </a:solidFill>
                <a:latin typeface="メイリオ" panose="020B0604030504040204" pitchFamily="50" charset="-128"/>
                <a:ea typeface="メイリオ" panose="020B0604030504040204" pitchFamily="50" charset="-128"/>
              </a:rPr>
              <a:t>018-884-7771</a:t>
            </a:r>
            <a:r>
              <a:rPr lang="ja-JP" altLang="en-US" sz="1200" dirty="0">
                <a:solidFill>
                  <a:schemeClr val="bg1"/>
                </a:solidFill>
                <a:latin typeface="メイリオ" panose="020B0604030504040204" pitchFamily="50" charset="-128"/>
                <a:ea typeface="メイリオ" panose="020B0604030504040204" pitchFamily="50" charset="-128"/>
              </a:rPr>
              <a:t>　</a:t>
            </a:r>
            <a:r>
              <a:rPr lang="en-US" altLang="ja-JP" sz="1200" dirty="0">
                <a:solidFill>
                  <a:schemeClr val="bg1"/>
                </a:solidFill>
                <a:latin typeface="メイリオ" panose="020B0604030504040204" pitchFamily="50" charset="-128"/>
                <a:ea typeface="メイリオ" panose="020B0604030504040204" pitchFamily="50" charset="-128"/>
              </a:rPr>
              <a:t>FAX</a:t>
            </a:r>
            <a:r>
              <a:rPr lang="ja-JP" altLang="en-US" sz="1200" dirty="0">
                <a:solidFill>
                  <a:schemeClr val="bg1"/>
                </a:solidFill>
                <a:latin typeface="メイリオ" panose="020B0604030504040204" pitchFamily="50" charset="-128"/>
                <a:ea typeface="メイリオ" panose="020B0604030504040204" pitchFamily="50" charset="-128"/>
              </a:rPr>
              <a:t>：</a:t>
            </a:r>
            <a:r>
              <a:rPr lang="en-US" altLang="ja-JP" sz="1200" dirty="0">
                <a:solidFill>
                  <a:schemeClr val="bg1"/>
                </a:solidFill>
                <a:latin typeface="メイリオ" panose="020B0604030504040204" pitchFamily="50" charset="-128"/>
                <a:ea typeface="メイリオ" panose="020B0604030504040204" pitchFamily="50" charset="-128"/>
              </a:rPr>
              <a:t>018-884-7781</a:t>
            </a:r>
          </a:p>
          <a:p>
            <a:r>
              <a:rPr lang="ja-JP" altLang="en-US" sz="1200" dirty="0">
                <a:solidFill>
                  <a:schemeClr val="bg1"/>
                </a:solidFill>
                <a:latin typeface="メイリオ" panose="020B0604030504040204" pitchFamily="50" charset="-128"/>
                <a:ea typeface="メイリオ" panose="020B0604030504040204" pitchFamily="50" charset="-128"/>
              </a:rPr>
              <a:t>       ホームページ：</a:t>
            </a:r>
            <a:r>
              <a:rPr lang="en-US" altLang="ja-JP" sz="1200" dirty="0">
                <a:solidFill>
                  <a:schemeClr val="bg1"/>
                </a:solidFill>
                <a:latin typeface="メイリオ" panose="020B0604030504040204" pitchFamily="50" charset="-128"/>
                <a:ea typeface="メイリオ" panose="020B0604030504040204" pitchFamily="50" charset="-128"/>
              </a:rPr>
              <a:t>https://www.akitas.johas.go.jp/</a:t>
            </a:r>
          </a:p>
          <a:p>
            <a:r>
              <a:rPr lang="en-US" altLang="ja-JP" sz="1200" dirty="0">
                <a:solidFill>
                  <a:schemeClr val="bg1"/>
                </a:solidFill>
                <a:latin typeface="メイリオ" panose="020B0604030504040204" pitchFamily="50" charset="-128"/>
                <a:ea typeface="メイリオ" panose="020B0604030504040204" pitchFamily="50" charset="-128"/>
              </a:rPr>
              <a:t>       Mail</a:t>
            </a:r>
            <a:r>
              <a:rPr lang="ja-JP" altLang="en-US" sz="1200" dirty="0">
                <a:solidFill>
                  <a:schemeClr val="bg1"/>
                </a:solidFill>
                <a:latin typeface="メイリオ" panose="020B0604030504040204" pitchFamily="50" charset="-128"/>
                <a:ea typeface="メイリオ" panose="020B0604030504040204" pitchFamily="50" charset="-128"/>
              </a:rPr>
              <a:t>：</a:t>
            </a:r>
            <a:r>
              <a:rPr lang="en-US" altLang="ja-JP" sz="1200" dirty="0">
                <a:solidFill>
                  <a:schemeClr val="bg1"/>
                </a:solidFill>
                <a:latin typeface="メイリオ" panose="020B0604030504040204" pitchFamily="50" charset="-128"/>
                <a:ea typeface="メイリオ" panose="020B0604030504040204" pitchFamily="50" charset="-128"/>
              </a:rPr>
              <a:t>info@akitas.johas.go.jp</a:t>
            </a:r>
            <a:endParaRPr lang="ja-JP" altLang="en-US" sz="1200" dirty="0">
              <a:solidFill>
                <a:schemeClr val="bg1"/>
              </a:solidFill>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442FD15B-65D6-6634-90B1-A460ACB548D6}"/>
              </a:ext>
            </a:extLst>
          </p:cNvPr>
          <p:cNvSpPr txBox="1"/>
          <p:nvPr/>
        </p:nvSpPr>
        <p:spPr>
          <a:xfrm>
            <a:off x="480879" y="466886"/>
            <a:ext cx="6598497" cy="461665"/>
          </a:xfrm>
          <a:prstGeom prst="rect">
            <a:avLst/>
          </a:prstGeom>
          <a:noFill/>
        </p:spPr>
        <p:txBody>
          <a:bodyPr wrap="square">
            <a:spAutoFit/>
          </a:bodyPr>
          <a:lstStyle/>
          <a:p>
            <a:r>
              <a:rPr lang="ja-JP" altLang="en-US" sz="2400" b="1" dirty="0">
                <a:solidFill>
                  <a:srgbClr val="7030A0"/>
                </a:solidFill>
                <a:latin typeface="メイリオ" panose="020B0604030504040204" pitchFamily="50" charset="-128"/>
                <a:ea typeface="メイリオ" panose="020B0604030504040204" pitchFamily="50" charset="-128"/>
              </a:rPr>
              <a:t>秋田産業保健総合支援センター・地域窓口一覧</a:t>
            </a:r>
          </a:p>
        </p:txBody>
      </p:sp>
      <p:sp>
        <p:nvSpPr>
          <p:cNvPr id="63" name="テキスト ボックス 62">
            <a:extLst>
              <a:ext uri="{FF2B5EF4-FFF2-40B4-BE49-F238E27FC236}">
                <a16:creationId xmlns:a16="http://schemas.microsoft.com/office/drawing/2014/main" id="{46B8F6FE-65ED-6F27-EDA7-C9898EAD9971}"/>
              </a:ext>
            </a:extLst>
          </p:cNvPr>
          <p:cNvSpPr txBox="1"/>
          <p:nvPr/>
        </p:nvSpPr>
        <p:spPr>
          <a:xfrm>
            <a:off x="304799" y="10106296"/>
            <a:ext cx="6936102" cy="253916"/>
          </a:xfrm>
          <a:prstGeom prst="rect">
            <a:avLst/>
          </a:prstGeom>
          <a:noFill/>
        </p:spPr>
        <p:txBody>
          <a:bodyPr wrap="square">
            <a:spAutoFit/>
          </a:bodyPr>
          <a:lstStyle/>
          <a:p>
            <a:r>
              <a:rPr lang="en-US" altLang="ja-JP" sz="1050" b="1" dirty="0">
                <a:solidFill>
                  <a:srgbClr val="7030A0"/>
                </a:solidFill>
                <a:latin typeface="メイリオ" panose="020B0604030504040204" pitchFamily="50" charset="-128"/>
                <a:ea typeface="メイリオ" panose="020B0604030504040204" pitchFamily="50" charset="-128"/>
              </a:rPr>
              <a:t>※</a:t>
            </a:r>
            <a:r>
              <a:rPr lang="ja-JP" altLang="en-US" sz="1050" b="1" dirty="0">
                <a:solidFill>
                  <a:srgbClr val="7030A0"/>
                </a:solidFill>
                <a:latin typeface="メイリオ" panose="020B0604030504040204" pitchFamily="50" charset="-128"/>
                <a:ea typeface="メイリオ" panose="020B0604030504040204" pitchFamily="50" charset="-128"/>
              </a:rPr>
              <a:t>センターご利用時間 午前</a:t>
            </a:r>
            <a:r>
              <a:rPr lang="en-US" altLang="ja-JP" sz="1050" b="1" dirty="0">
                <a:solidFill>
                  <a:srgbClr val="7030A0"/>
                </a:solidFill>
                <a:latin typeface="メイリオ" panose="020B0604030504040204" pitchFamily="50" charset="-128"/>
                <a:ea typeface="メイリオ" panose="020B0604030504040204" pitchFamily="50" charset="-128"/>
              </a:rPr>
              <a:t>8</a:t>
            </a:r>
            <a:r>
              <a:rPr lang="ja-JP" altLang="en-US" sz="1050" b="1" dirty="0">
                <a:solidFill>
                  <a:srgbClr val="7030A0"/>
                </a:solidFill>
                <a:latin typeface="メイリオ" panose="020B0604030504040204" pitchFamily="50" charset="-128"/>
                <a:ea typeface="メイリオ" panose="020B0604030504040204" pitchFamily="50" charset="-128"/>
              </a:rPr>
              <a:t>時</a:t>
            </a:r>
            <a:r>
              <a:rPr lang="en-US" altLang="ja-JP" sz="1050" b="1" dirty="0">
                <a:solidFill>
                  <a:srgbClr val="7030A0"/>
                </a:solidFill>
                <a:latin typeface="メイリオ" panose="020B0604030504040204" pitchFamily="50" charset="-128"/>
                <a:ea typeface="メイリオ" panose="020B0604030504040204" pitchFamily="50" charset="-128"/>
              </a:rPr>
              <a:t>30</a:t>
            </a:r>
            <a:r>
              <a:rPr lang="ja-JP" altLang="en-US" sz="1050" b="1" dirty="0">
                <a:solidFill>
                  <a:srgbClr val="7030A0"/>
                </a:solidFill>
                <a:latin typeface="メイリオ" panose="020B0604030504040204" pitchFamily="50" charset="-128"/>
                <a:ea typeface="メイリオ" panose="020B0604030504040204" pitchFamily="50" charset="-128"/>
              </a:rPr>
              <a:t>分～午後</a:t>
            </a:r>
            <a:r>
              <a:rPr lang="en-US" altLang="ja-JP" sz="1050" b="1" dirty="0">
                <a:solidFill>
                  <a:srgbClr val="7030A0"/>
                </a:solidFill>
                <a:latin typeface="メイリオ" panose="020B0604030504040204" pitchFamily="50" charset="-128"/>
                <a:ea typeface="メイリオ" panose="020B0604030504040204" pitchFamily="50" charset="-128"/>
              </a:rPr>
              <a:t>5</a:t>
            </a:r>
            <a:r>
              <a:rPr lang="ja-JP" altLang="en-US" sz="1050" b="1" dirty="0">
                <a:solidFill>
                  <a:srgbClr val="7030A0"/>
                </a:solidFill>
                <a:latin typeface="メイリオ" panose="020B0604030504040204" pitchFamily="50" charset="-128"/>
                <a:ea typeface="メイリオ" panose="020B0604030504040204" pitchFamily="50" charset="-128"/>
              </a:rPr>
              <a:t>時</a:t>
            </a:r>
            <a:r>
              <a:rPr lang="en-US" altLang="ja-JP" sz="1050" b="1" dirty="0">
                <a:solidFill>
                  <a:srgbClr val="7030A0"/>
                </a:solidFill>
                <a:latin typeface="メイリオ" panose="020B0604030504040204" pitchFamily="50" charset="-128"/>
                <a:ea typeface="メイリオ" panose="020B0604030504040204" pitchFamily="50" charset="-128"/>
              </a:rPr>
              <a:t>15</a:t>
            </a:r>
            <a:r>
              <a:rPr lang="ja-JP" altLang="en-US" sz="1050" b="1" dirty="0">
                <a:solidFill>
                  <a:srgbClr val="7030A0"/>
                </a:solidFill>
                <a:latin typeface="メイリオ" panose="020B0604030504040204" pitchFamily="50" charset="-128"/>
                <a:ea typeface="メイリオ" panose="020B0604030504040204" pitchFamily="50" charset="-128"/>
              </a:rPr>
              <a:t>分（土曜日・日曜日、祝日、年末年始は除く）</a:t>
            </a:r>
          </a:p>
        </p:txBody>
      </p:sp>
      <p:pic>
        <p:nvPicPr>
          <p:cNvPr id="64" name="図 63">
            <a:extLst>
              <a:ext uri="{FF2B5EF4-FFF2-40B4-BE49-F238E27FC236}">
                <a16:creationId xmlns:a16="http://schemas.microsoft.com/office/drawing/2014/main" id="{F9D4A1FF-DA77-7972-9503-35B4D21588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3720471" y="3245476"/>
            <a:ext cx="503832" cy="450119"/>
          </a:xfrm>
          <a:prstGeom prst="rect">
            <a:avLst/>
          </a:prstGeom>
        </p:spPr>
      </p:pic>
      <p:pic>
        <p:nvPicPr>
          <p:cNvPr id="65" name="図 64">
            <a:extLst>
              <a:ext uri="{FF2B5EF4-FFF2-40B4-BE49-F238E27FC236}">
                <a16:creationId xmlns:a16="http://schemas.microsoft.com/office/drawing/2014/main" id="{0C43EE1E-6FEC-523B-B0C9-65FF89BC8B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01019" y="3052293"/>
            <a:ext cx="874944" cy="655131"/>
          </a:xfrm>
          <a:prstGeom prst="rect">
            <a:avLst/>
          </a:prstGeom>
        </p:spPr>
      </p:pic>
      <p:pic>
        <p:nvPicPr>
          <p:cNvPr id="66" name="図 65" descr="テキスト が含まれている画像&#10;&#10;自動的に生成された説明">
            <a:extLst>
              <a:ext uri="{FF2B5EF4-FFF2-40B4-BE49-F238E27FC236}">
                <a16:creationId xmlns:a16="http://schemas.microsoft.com/office/drawing/2014/main" id="{41626CDA-2418-1545-E3D1-5112743283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750021">
            <a:off x="6101588" y="7790129"/>
            <a:ext cx="1285153" cy="741884"/>
          </a:xfrm>
          <a:prstGeom prst="rect">
            <a:avLst/>
          </a:prstGeom>
        </p:spPr>
      </p:pic>
      <p:pic>
        <p:nvPicPr>
          <p:cNvPr id="67" name="図 66" descr="ロゴ&#10;&#10;自動的に生成された説明">
            <a:extLst>
              <a:ext uri="{FF2B5EF4-FFF2-40B4-BE49-F238E27FC236}">
                <a16:creationId xmlns:a16="http://schemas.microsoft.com/office/drawing/2014/main" id="{C39C313D-60FF-E04B-2FF9-EB7A7175F0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55214" y="5909292"/>
            <a:ext cx="1182123" cy="769109"/>
          </a:xfrm>
          <a:prstGeom prst="rect">
            <a:avLst/>
          </a:prstGeom>
        </p:spPr>
      </p:pic>
      <p:pic>
        <p:nvPicPr>
          <p:cNvPr id="68" name="図 67" descr="アイコン が含まれている画像&#10;&#10;自動的に生成された説明">
            <a:extLst>
              <a:ext uri="{FF2B5EF4-FFF2-40B4-BE49-F238E27FC236}">
                <a16:creationId xmlns:a16="http://schemas.microsoft.com/office/drawing/2014/main" id="{40BE242E-336C-1E8A-CD31-76B90F01128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47740" y="4275786"/>
            <a:ext cx="486172" cy="504927"/>
          </a:xfrm>
          <a:prstGeom prst="rect">
            <a:avLst/>
          </a:prstGeom>
        </p:spPr>
      </p:pic>
      <p:pic>
        <p:nvPicPr>
          <p:cNvPr id="69" name="図 68" descr="ロゴ&#10;&#10;自動的に生成された説明">
            <a:extLst>
              <a:ext uri="{FF2B5EF4-FFF2-40B4-BE49-F238E27FC236}">
                <a16:creationId xmlns:a16="http://schemas.microsoft.com/office/drawing/2014/main" id="{51FC7DAC-9A87-E6FF-3015-E6F135284F3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83347" y="6990360"/>
            <a:ext cx="618186" cy="544539"/>
          </a:xfrm>
          <a:prstGeom prst="rect">
            <a:avLst/>
          </a:prstGeom>
        </p:spPr>
      </p:pic>
      <p:pic>
        <p:nvPicPr>
          <p:cNvPr id="70" name="図 69" descr="ロゴ&#10;&#10;自動的に生成された説明">
            <a:extLst>
              <a:ext uri="{FF2B5EF4-FFF2-40B4-BE49-F238E27FC236}">
                <a16:creationId xmlns:a16="http://schemas.microsoft.com/office/drawing/2014/main" id="{6DD719B7-D26E-5283-7CEF-2E46AA46F88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59015" y="755374"/>
            <a:ext cx="1188403" cy="781880"/>
          </a:xfrm>
          <a:prstGeom prst="rect">
            <a:avLst/>
          </a:prstGeom>
        </p:spPr>
      </p:pic>
      <p:pic>
        <p:nvPicPr>
          <p:cNvPr id="72" name="図 71" descr="シャツ が含まれている画像&#10;&#10;自動的に生成された説明">
            <a:extLst>
              <a:ext uri="{FF2B5EF4-FFF2-40B4-BE49-F238E27FC236}">
                <a16:creationId xmlns:a16="http://schemas.microsoft.com/office/drawing/2014/main" id="{7C8F103F-CEA2-213C-BA25-9A81834FAB6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711687" y="3106888"/>
            <a:ext cx="1470991" cy="2325677"/>
          </a:xfrm>
          <a:prstGeom prst="rect">
            <a:avLst/>
          </a:prstGeom>
        </p:spPr>
      </p:pic>
      <p:sp>
        <p:nvSpPr>
          <p:cNvPr id="73" name="テキスト ボックス 72">
            <a:extLst>
              <a:ext uri="{FF2B5EF4-FFF2-40B4-BE49-F238E27FC236}">
                <a16:creationId xmlns:a16="http://schemas.microsoft.com/office/drawing/2014/main" id="{595B9C87-EB30-E87C-FED2-D3C207201EA3}"/>
              </a:ext>
            </a:extLst>
          </p:cNvPr>
          <p:cNvSpPr txBox="1"/>
          <p:nvPr/>
        </p:nvSpPr>
        <p:spPr>
          <a:xfrm>
            <a:off x="6453809" y="10204175"/>
            <a:ext cx="848140" cy="276999"/>
          </a:xfrm>
          <a:prstGeom prst="rect">
            <a:avLst/>
          </a:prstGeom>
          <a:noFill/>
        </p:spPr>
        <p:txBody>
          <a:bodyPr wrap="square" rtlCol="0">
            <a:spAutoFit/>
          </a:bodyPr>
          <a:lstStyle/>
          <a:p>
            <a:pPr algn="r"/>
            <a:r>
              <a:rPr kumimoji="1" lang="ja-JP" altLang="en-US" sz="1200" dirty="0">
                <a:solidFill>
                  <a:srgbClr val="7030A0"/>
                </a:solidFill>
              </a:rPr>
              <a:t>（Ｒ</a:t>
            </a:r>
            <a:r>
              <a:rPr kumimoji="1" lang="en-US" altLang="ja-JP" sz="1200" dirty="0">
                <a:solidFill>
                  <a:srgbClr val="7030A0"/>
                </a:solidFill>
              </a:rPr>
              <a:t>6.4</a:t>
            </a:r>
            <a:r>
              <a:rPr kumimoji="1" lang="ja-JP" altLang="en-US" sz="1200" dirty="0">
                <a:solidFill>
                  <a:srgbClr val="7030A0"/>
                </a:solidFill>
              </a:rPr>
              <a:t>）</a:t>
            </a:r>
          </a:p>
        </p:txBody>
      </p:sp>
      <p:sp>
        <p:nvSpPr>
          <p:cNvPr id="74" name="テキスト ボックス 73">
            <a:extLst>
              <a:ext uri="{FF2B5EF4-FFF2-40B4-BE49-F238E27FC236}">
                <a16:creationId xmlns:a16="http://schemas.microsoft.com/office/drawing/2014/main" id="{183969BB-A51C-E935-7797-A8D9329E769B}"/>
              </a:ext>
            </a:extLst>
          </p:cNvPr>
          <p:cNvSpPr txBox="1"/>
          <p:nvPr/>
        </p:nvSpPr>
        <p:spPr>
          <a:xfrm>
            <a:off x="2305879" y="9216832"/>
            <a:ext cx="4536809" cy="738664"/>
          </a:xfrm>
          <a:prstGeom prst="rect">
            <a:avLst/>
          </a:prstGeom>
          <a:noFill/>
        </p:spPr>
        <p:txBody>
          <a:bodyPr wrap="square" rtlCol="0">
            <a:spAutoFit/>
          </a:bodyPr>
          <a:lstStyle/>
          <a:p>
            <a:r>
              <a:rPr kumimoji="1" lang="en-US" altLang="ja-JP" sz="1200" b="1" dirty="0">
                <a:solidFill>
                  <a:srgbClr val="7030A0"/>
                </a:solidFill>
                <a:latin typeface="りいポップ角 R" panose="02000600000000000000" pitchFamily="50" charset="-128"/>
                <a:ea typeface="りいポップ角 R" panose="02000600000000000000" pitchFamily="50" charset="-128"/>
              </a:rPr>
              <a:t>X(</a:t>
            </a:r>
            <a:r>
              <a:rPr kumimoji="1" lang="ja-JP" altLang="en-US" sz="1200" b="1" dirty="0">
                <a:solidFill>
                  <a:srgbClr val="7030A0"/>
                </a:solidFill>
                <a:latin typeface="りいポップ角 R" panose="02000600000000000000" pitchFamily="50" charset="-128"/>
                <a:ea typeface="りいポップ角 R" panose="02000600000000000000" pitchFamily="50" charset="-128"/>
              </a:rPr>
              <a:t>旧</a:t>
            </a:r>
            <a:r>
              <a:rPr kumimoji="1" lang="en-US" altLang="ja-JP" sz="1200" b="1" dirty="0">
                <a:solidFill>
                  <a:srgbClr val="7030A0"/>
                </a:solidFill>
                <a:latin typeface="りいポップ角 R" panose="02000600000000000000" pitchFamily="50" charset="-128"/>
                <a:ea typeface="りいポップ角 R" panose="02000600000000000000" pitchFamily="50" charset="-128"/>
              </a:rPr>
              <a:t>Twitter)</a:t>
            </a:r>
            <a:r>
              <a:rPr kumimoji="1" lang="ja-JP" altLang="en-US" sz="1200" b="1" dirty="0">
                <a:solidFill>
                  <a:srgbClr val="7030A0"/>
                </a:solidFill>
                <a:latin typeface="りいポップ角 R" panose="02000600000000000000" pitchFamily="50" charset="-128"/>
                <a:ea typeface="りいポップ角 R" panose="02000600000000000000" pitchFamily="50" charset="-128"/>
              </a:rPr>
              <a:t>でも、セミナー情報など発信しています。</a:t>
            </a:r>
            <a:endParaRPr kumimoji="1" lang="en-US" altLang="ja-JP" sz="1200" b="1" dirty="0">
              <a:solidFill>
                <a:srgbClr val="7030A0"/>
              </a:solidFill>
              <a:latin typeface="りいポップ角 R" panose="02000600000000000000" pitchFamily="50" charset="-128"/>
              <a:ea typeface="りいポップ角 R" panose="02000600000000000000" pitchFamily="50" charset="-128"/>
            </a:endParaRPr>
          </a:p>
          <a:p>
            <a:r>
              <a:rPr kumimoji="1" lang="ja-JP" altLang="en-US" sz="1200" b="1" dirty="0">
                <a:solidFill>
                  <a:srgbClr val="7030A0"/>
                </a:solidFill>
                <a:latin typeface="りいポップ角 R" panose="02000600000000000000" pitchFamily="50" charset="-128"/>
                <a:ea typeface="りいポップ角 R" panose="02000600000000000000" pitchFamily="50" charset="-128"/>
              </a:rPr>
              <a:t>フォローお願いします！　　</a:t>
            </a:r>
            <a:r>
              <a:rPr kumimoji="1" lang="ja-JP" altLang="en-US" sz="1600" b="1" dirty="0">
                <a:solidFill>
                  <a:srgbClr val="7030A0"/>
                </a:solidFill>
                <a:latin typeface="りいポップ角 R" panose="02000600000000000000" pitchFamily="50" charset="-128"/>
                <a:ea typeface="りいポップ角 R" panose="02000600000000000000" pitchFamily="50" charset="-128"/>
              </a:rPr>
              <a:t>　　</a:t>
            </a:r>
            <a:endParaRPr kumimoji="1" lang="en-US" altLang="ja-JP" sz="1600" b="1" dirty="0">
              <a:solidFill>
                <a:srgbClr val="7030A0"/>
              </a:solidFill>
              <a:latin typeface="りいポップ角 R" panose="02000600000000000000" pitchFamily="50" charset="-128"/>
              <a:ea typeface="りいポップ角 R" panose="02000600000000000000" pitchFamily="50" charset="-128"/>
            </a:endParaRPr>
          </a:p>
          <a:p>
            <a:r>
              <a:rPr kumimoji="1" lang="en-US" altLang="ja-JP" sz="1400" b="1" dirty="0">
                <a:solidFill>
                  <a:srgbClr val="7030A0"/>
                </a:solidFill>
                <a:latin typeface="りいポップ角 R" panose="02000600000000000000" pitchFamily="50" charset="-128"/>
                <a:ea typeface="りいポップ角 R" panose="02000600000000000000" pitchFamily="50" charset="-128"/>
              </a:rPr>
              <a:t>https://twitter.com/akitasanpo</a:t>
            </a:r>
            <a:endParaRPr kumimoji="1" lang="ja-JP" altLang="en-US" sz="1400" b="1" dirty="0">
              <a:solidFill>
                <a:srgbClr val="7030A0"/>
              </a:solidFill>
              <a:latin typeface="りいポップ角 R" panose="02000600000000000000" pitchFamily="50" charset="-128"/>
              <a:ea typeface="りいポップ角 R" panose="02000600000000000000" pitchFamily="50" charset="-128"/>
            </a:endParaRPr>
          </a:p>
        </p:txBody>
      </p:sp>
      <p:pic>
        <p:nvPicPr>
          <p:cNvPr id="75" name="図 74">
            <a:extLst>
              <a:ext uri="{FF2B5EF4-FFF2-40B4-BE49-F238E27FC236}">
                <a16:creationId xmlns:a16="http://schemas.microsoft.com/office/drawing/2014/main" id="{92C348C9-494E-BFD5-5642-0D6FD66EF6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6946" y="9573390"/>
            <a:ext cx="503832" cy="450119"/>
          </a:xfrm>
          <a:prstGeom prst="rect">
            <a:avLst/>
          </a:prstGeom>
        </p:spPr>
      </p:pic>
      <p:sp>
        <p:nvSpPr>
          <p:cNvPr id="77" name="稲妻 76">
            <a:extLst>
              <a:ext uri="{FF2B5EF4-FFF2-40B4-BE49-F238E27FC236}">
                <a16:creationId xmlns:a16="http://schemas.microsoft.com/office/drawing/2014/main" id="{F07CFA78-5F76-CE0C-7C12-C6EEDF75A3F9}"/>
              </a:ext>
            </a:extLst>
          </p:cNvPr>
          <p:cNvSpPr/>
          <p:nvPr/>
        </p:nvSpPr>
        <p:spPr>
          <a:xfrm flipH="1">
            <a:off x="6793809" y="8779565"/>
            <a:ext cx="371061" cy="437322"/>
          </a:xfrm>
          <a:prstGeom prst="lightningBol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pic>
        <p:nvPicPr>
          <p:cNvPr id="78" name="図 77" descr="QR コード&#10;&#10;自動的に生成された説明">
            <a:extLst>
              <a:ext uri="{FF2B5EF4-FFF2-40B4-BE49-F238E27FC236}">
                <a16:creationId xmlns:a16="http://schemas.microsoft.com/office/drawing/2014/main" id="{9E5F78F0-4763-2A7B-33E9-8A05A19D56D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00775" y="9229724"/>
            <a:ext cx="969795" cy="969795"/>
          </a:xfrm>
          <a:prstGeom prst="rect">
            <a:avLst/>
          </a:prstGeom>
        </p:spPr>
      </p:pic>
      <p:pic>
        <p:nvPicPr>
          <p:cNvPr id="3" name="図 2" descr="グラフィカル ユーザー インターフェイス&#10;&#10;自動的に生成された説明">
            <a:extLst>
              <a:ext uri="{FF2B5EF4-FFF2-40B4-BE49-F238E27FC236}">
                <a16:creationId xmlns:a16="http://schemas.microsoft.com/office/drawing/2014/main" id="{F3A478BA-EF87-6E93-0F76-A345E0F1BB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333864" y="9467883"/>
            <a:ext cx="1362260" cy="850808"/>
          </a:xfrm>
          <a:prstGeom prst="rect">
            <a:avLst/>
          </a:prstGeom>
        </p:spPr>
      </p:pic>
      <p:pic>
        <p:nvPicPr>
          <p:cNvPr id="5" name="図 4" descr="アイコン が含まれている画像&#10;&#10;自動的に生成された説明">
            <a:extLst>
              <a:ext uri="{FF2B5EF4-FFF2-40B4-BE49-F238E27FC236}">
                <a16:creationId xmlns:a16="http://schemas.microsoft.com/office/drawing/2014/main" id="{F99612C8-45A0-62AE-3221-FA4C5F495A4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73866" y="9253183"/>
            <a:ext cx="823416" cy="8467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747630F0-9534-E885-45F8-1308E717043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486399" y="2529888"/>
            <a:ext cx="1569494" cy="241870"/>
          </a:xfrm>
          <a:prstGeom prst="rect">
            <a:avLst/>
          </a:prstGeom>
        </p:spPr>
      </p:pic>
      <p:pic>
        <p:nvPicPr>
          <p:cNvPr id="9" name="図 8" descr="アイコン&#10;&#10;自動的に生成された説明">
            <a:extLst>
              <a:ext uri="{FF2B5EF4-FFF2-40B4-BE49-F238E27FC236}">
                <a16:creationId xmlns:a16="http://schemas.microsoft.com/office/drawing/2014/main" id="{675744BD-277F-ED86-FC09-08F7DCCF163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62818" y="3411408"/>
            <a:ext cx="1105468" cy="266867"/>
          </a:xfrm>
          <a:prstGeom prst="rect">
            <a:avLst/>
          </a:prstGeom>
        </p:spPr>
      </p:pic>
      <p:pic>
        <p:nvPicPr>
          <p:cNvPr id="11" name="図 10" descr="アイコン が含まれている画像&#10;&#10;自動的に生成された説明">
            <a:extLst>
              <a:ext uri="{FF2B5EF4-FFF2-40B4-BE49-F238E27FC236}">
                <a16:creationId xmlns:a16="http://schemas.microsoft.com/office/drawing/2014/main" id="{0B23DA7D-A538-5D52-E0C8-09DBB51DC9A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202135">
            <a:off x="1164157" y="8936644"/>
            <a:ext cx="1060428" cy="904457"/>
          </a:xfrm>
          <a:prstGeom prst="rect">
            <a:avLst/>
          </a:prstGeom>
        </p:spPr>
      </p:pic>
    </p:spTree>
    <p:extLst>
      <p:ext uri="{BB962C8B-B14F-4D97-AF65-F5344CB8AC3E}">
        <p14:creationId xmlns:p14="http://schemas.microsoft.com/office/powerpoint/2010/main" val="2809621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グループ化 169">
            <a:extLst>
              <a:ext uri="{FF2B5EF4-FFF2-40B4-BE49-F238E27FC236}">
                <a16:creationId xmlns:a16="http://schemas.microsoft.com/office/drawing/2014/main" id="{073A630C-F171-4C2D-98B7-CB3A07D91818}"/>
              </a:ext>
            </a:extLst>
          </p:cNvPr>
          <p:cNvGrpSpPr/>
          <p:nvPr/>
        </p:nvGrpSpPr>
        <p:grpSpPr>
          <a:xfrm>
            <a:off x="-18932" y="-106018"/>
            <a:ext cx="7685536" cy="10919792"/>
            <a:chOff x="-106016" y="-106018"/>
            <a:chExt cx="7685536" cy="10919792"/>
          </a:xfrm>
        </p:grpSpPr>
        <p:grpSp>
          <p:nvGrpSpPr>
            <p:cNvPr id="171" name="グループ化 170">
              <a:extLst>
                <a:ext uri="{FF2B5EF4-FFF2-40B4-BE49-F238E27FC236}">
                  <a16:creationId xmlns:a16="http://schemas.microsoft.com/office/drawing/2014/main" id="{5C4E23D2-861F-4B2E-B849-63E7356512F3}"/>
                </a:ext>
              </a:extLst>
            </p:cNvPr>
            <p:cNvGrpSpPr/>
            <p:nvPr/>
          </p:nvGrpSpPr>
          <p:grpSpPr>
            <a:xfrm>
              <a:off x="0" y="0"/>
              <a:ext cx="7579520" cy="10655300"/>
              <a:chOff x="0" y="0"/>
              <a:chExt cx="7579520" cy="10655300"/>
            </a:xfrm>
          </p:grpSpPr>
          <p:grpSp>
            <p:nvGrpSpPr>
              <p:cNvPr id="215" name="グループ化 214">
                <a:extLst>
                  <a:ext uri="{FF2B5EF4-FFF2-40B4-BE49-F238E27FC236}">
                    <a16:creationId xmlns:a16="http://schemas.microsoft.com/office/drawing/2014/main" id="{4C02CBD6-5558-4292-99E3-E3FA329C60CC}"/>
                  </a:ext>
                </a:extLst>
              </p:cNvPr>
              <p:cNvGrpSpPr/>
              <p:nvPr/>
            </p:nvGrpSpPr>
            <p:grpSpPr>
              <a:xfrm>
                <a:off x="0" y="325146"/>
                <a:ext cx="7579519" cy="10330154"/>
                <a:chOff x="-19844" y="142877"/>
                <a:chExt cx="7579519" cy="10330154"/>
              </a:xfrm>
            </p:grpSpPr>
            <p:pic>
              <p:nvPicPr>
                <p:cNvPr id="217" name="図 216">
                  <a:extLst>
                    <a:ext uri="{FF2B5EF4-FFF2-40B4-BE49-F238E27FC236}">
                      <a16:creationId xmlns:a16="http://schemas.microsoft.com/office/drawing/2014/main" id="{60C3E1F6-9149-46A4-BE27-2833A30F6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7"/>
                  <a:ext cx="3043238" cy="5708002"/>
                </a:xfrm>
                <a:prstGeom prst="rect">
                  <a:avLst/>
                </a:prstGeom>
              </p:spPr>
            </p:pic>
            <p:pic>
              <p:nvPicPr>
                <p:cNvPr id="218" name="図 217">
                  <a:extLst>
                    <a:ext uri="{FF2B5EF4-FFF2-40B4-BE49-F238E27FC236}">
                      <a16:creationId xmlns:a16="http://schemas.microsoft.com/office/drawing/2014/main" id="{2B2621EF-E795-4EBB-ACCB-931F5732D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238" y="142877"/>
                  <a:ext cx="3043238" cy="5708002"/>
                </a:xfrm>
                <a:prstGeom prst="rect">
                  <a:avLst/>
                </a:prstGeom>
              </p:spPr>
            </p:pic>
            <p:pic>
              <p:nvPicPr>
                <p:cNvPr id="219" name="図 218">
                  <a:extLst>
                    <a:ext uri="{FF2B5EF4-FFF2-40B4-BE49-F238E27FC236}">
                      <a16:creationId xmlns:a16="http://schemas.microsoft.com/office/drawing/2014/main" id="{6957F1E7-AC57-4A5B-A313-443D43C78542}"/>
                    </a:ext>
                  </a:extLst>
                </p:cNvPr>
                <p:cNvPicPr>
                  <a:picLocks noChangeAspect="1"/>
                </p:cNvPicPr>
                <p:nvPr/>
              </p:nvPicPr>
              <p:blipFill rotWithShape="1">
                <a:blip r:embed="rId2">
                  <a:extLst>
                    <a:ext uri="{28A0092B-C50C-407E-A947-70E740481C1C}">
                      <a14:useLocalDpi xmlns:a14="http://schemas.microsoft.com/office/drawing/2010/main" val="0"/>
                    </a:ext>
                  </a:extLst>
                </a:blip>
                <a:srcRect r="51591"/>
                <a:stretch/>
              </p:blipFill>
              <p:spPr>
                <a:xfrm>
                  <a:off x="6086476" y="142877"/>
                  <a:ext cx="1473199" cy="5708002"/>
                </a:xfrm>
                <a:prstGeom prst="rect">
                  <a:avLst/>
                </a:prstGeom>
              </p:spPr>
            </p:pic>
            <p:pic>
              <p:nvPicPr>
                <p:cNvPr id="220" name="図 219">
                  <a:extLst>
                    <a:ext uri="{FF2B5EF4-FFF2-40B4-BE49-F238E27FC236}">
                      <a16:creationId xmlns:a16="http://schemas.microsoft.com/office/drawing/2014/main" id="{C9F5ED75-B5F4-43EA-A6AF-3FBF9CC9B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44" y="4765029"/>
                  <a:ext cx="3043238" cy="5708002"/>
                </a:xfrm>
                <a:prstGeom prst="rect">
                  <a:avLst/>
                </a:prstGeom>
              </p:spPr>
            </p:pic>
            <p:pic>
              <p:nvPicPr>
                <p:cNvPr id="221" name="図 220">
                  <a:extLst>
                    <a:ext uri="{FF2B5EF4-FFF2-40B4-BE49-F238E27FC236}">
                      <a16:creationId xmlns:a16="http://schemas.microsoft.com/office/drawing/2014/main" id="{B2973659-BE9F-431A-BD3E-98E83038A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394" y="4765029"/>
                  <a:ext cx="3043238" cy="5708002"/>
                </a:xfrm>
                <a:prstGeom prst="rect">
                  <a:avLst/>
                </a:prstGeom>
              </p:spPr>
            </p:pic>
            <p:pic>
              <p:nvPicPr>
                <p:cNvPr id="222" name="図 221">
                  <a:extLst>
                    <a:ext uri="{FF2B5EF4-FFF2-40B4-BE49-F238E27FC236}">
                      <a16:creationId xmlns:a16="http://schemas.microsoft.com/office/drawing/2014/main" id="{9BCDBDE6-684B-4291-B058-F4BC3570CB7F}"/>
                    </a:ext>
                  </a:extLst>
                </p:cNvPr>
                <p:cNvPicPr>
                  <a:picLocks noChangeAspect="1"/>
                </p:cNvPicPr>
                <p:nvPr/>
              </p:nvPicPr>
              <p:blipFill rotWithShape="1">
                <a:blip r:embed="rId2">
                  <a:extLst>
                    <a:ext uri="{28A0092B-C50C-407E-A947-70E740481C1C}">
                      <a14:useLocalDpi xmlns:a14="http://schemas.microsoft.com/office/drawing/2010/main" val="0"/>
                    </a:ext>
                  </a:extLst>
                </a:blip>
                <a:srcRect r="51591"/>
                <a:stretch/>
              </p:blipFill>
              <p:spPr>
                <a:xfrm>
                  <a:off x="6066632" y="4765029"/>
                  <a:ext cx="1473199" cy="5708002"/>
                </a:xfrm>
                <a:prstGeom prst="rect">
                  <a:avLst/>
                </a:prstGeom>
              </p:spPr>
            </p:pic>
          </p:grpSp>
          <p:sp>
            <p:nvSpPr>
              <p:cNvPr id="216" name="正方形/長方形 215">
                <a:extLst>
                  <a:ext uri="{FF2B5EF4-FFF2-40B4-BE49-F238E27FC236}">
                    <a16:creationId xmlns:a16="http://schemas.microsoft.com/office/drawing/2014/main" id="{E9516F56-388C-4124-AD8D-D071838B5AC6}"/>
                  </a:ext>
                </a:extLst>
              </p:cNvPr>
              <p:cNvSpPr/>
              <p:nvPr/>
            </p:nvSpPr>
            <p:spPr>
              <a:xfrm>
                <a:off x="0" y="0"/>
                <a:ext cx="7579520" cy="10655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72" name="図 171" descr="図形&#10;&#10;中程度の精度で自動的に生成された説明">
              <a:extLst>
                <a:ext uri="{FF2B5EF4-FFF2-40B4-BE49-F238E27FC236}">
                  <a16:creationId xmlns:a16="http://schemas.microsoft.com/office/drawing/2014/main" id="{C791E014-ECE5-4450-8133-DC579202B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6" y="-106018"/>
              <a:ext cx="7665692" cy="10919792"/>
            </a:xfrm>
            <a:prstGeom prst="rect">
              <a:avLst/>
            </a:prstGeom>
          </p:spPr>
        </p:pic>
        <p:pic>
          <p:nvPicPr>
            <p:cNvPr id="173" name="図 172">
              <a:extLst>
                <a:ext uri="{FF2B5EF4-FFF2-40B4-BE49-F238E27FC236}">
                  <a16:creationId xmlns:a16="http://schemas.microsoft.com/office/drawing/2014/main" id="{A9CDF0FE-DD28-462F-9D93-C62CF4C1693D}"/>
                </a:ext>
              </a:extLst>
            </p:cNvPr>
            <p:cNvPicPr>
              <a:picLocks noChangeAspect="1"/>
            </p:cNvPicPr>
            <p:nvPr/>
          </p:nvPicPr>
          <p:blipFill rotWithShape="1">
            <a:blip r:embed="rId4">
              <a:extLst>
                <a:ext uri="{28A0092B-C50C-407E-A947-70E740481C1C}">
                  <a14:useLocalDpi xmlns:a14="http://schemas.microsoft.com/office/drawing/2010/main" val="0"/>
                </a:ext>
              </a:extLst>
            </a:blip>
            <a:srcRect b="69988"/>
            <a:stretch/>
          </p:blipFill>
          <p:spPr>
            <a:xfrm>
              <a:off x="198783" y="198782"/>
              <a:ext cx="7076660" cy="1470991"/>
            </a:xfrm>
            <a:prstGeom prst="rect">
              <a:avLst/>
            </a:prstGeom>
          </p:spPr>
        </p:pic>
        <p:sp>
          <p:nvSpPr>
            <p:cNvPr id="174" name="テキスト ボックス 173">
              <a:extLst>
                <a:ext uri="{FF2B5EF4-FFF2-40B4-BE49-F238E27FC236}">
                  <a16:creationId xmlns:a16="http://schemas.microsoft.com/office/drawing/2014/main" id="{85C7A481-4A83-455F-B56D-A8AAC0F0414A}"/>
                </a:ext>
              </a:extLst>
            </p:cNvPr>
            <p:cNvSpPr txBox="1"/>
            <p:nvPr/>
          </p:nvSpPr>
          <p:spPr>
            <a:xfrm>
              <a:off x="174796" y="667491"/>
              <a:ext cx="5751660" cy="369332"/>
            </a:xfrm>
            <a:prstGeom prst="rect">
              <a:avLst/>
            </a:prstGeom>
            <a:noFill/>
          </p:spPr>
          <p:txBody>
            <a:bodyPr wrap="square">
              <a:spAutoFit/>
            </a:bodyPr>
            <a:lstStyle/>
            <a:p>
              <a:r>
                <a:rPr lang="ja-JP" altLang="en-US" b="1" dirty="0">
                  <a:solidFill>
                    <a:srgbClr val="CC0099"/>
                  </a:solidFill>
                  <a:latin typeface="メイリオ" panose="020B0604030504040204" pitchFamily="50" charset="-128"/>
                  <a:ea typeface="メイリオ" panose="020B0604030504040204" pitchFamily="50" charset="-128"/>
                </a:rPr>
                <a:t>産業保健スタッフ向けサービス</a:t>
              </a:r>
            </a:p>
          </p:txBody>
        </p:sp>
        <p:sp>
          <p:nvSpPr>
            <p:cNvPr id="175" name="テキスト ボックス 174">
              <a:extLst>
                <a:ext uri="{FF2B5EF4-FFF2-40B4-BE49-F238E27FC236}">
                  <a16:creationId xmlns:a16="http://schemas.microsoft.com/office/drawing/2014/main" id="{C3082861-493A-4BB3-898C-11180292B26E}"/>
                </a:ext>
              </a:extLst>
            </p:cNvPr>
            <p:cNvSpPr txBox="1"/>
            <p:nvPr/>
          </p:nvSpPr>
          <p:spPr>
            <a:xfrm>
              <a:off x="174796" y="1038841"/>
              <a:ext cx="6096000" cy="523220"/>
            </a:xfrm>
            <a:prstGeom prst="rect">
              <a:avLst/>
            </a:prstGeom>
            <a:noFill/>
          </p:spPr>
          <p:txBody>
            <a:bodyPr wrap="square">
              <a:spAutoFit/>
            </a:bodyPr>
            <a:lstStyle/>
            <a:p>
              <a:r>
                <a:rPr lang="ja-JP" altLang="en-US" sz="2800" b="1" dirty="0">
                  <a:solidFill>
                    <a:srgbClr val="CC0099"/>
                  </a:solidFill>
                  <a:latin typeface="メイリオ" panose="020B0604030504040204" pitchFamily="50" charset="-128"/>
                  <a:ea typeface="メイリオ" panose="020B0604030504040204" pitchFamily="50" charset="-128"/>
                </a:rPr>
                <a:t>秋田産業保健総合支援センター</a:t>
              </a:r>
            </a:p>
          </p:txBody>
        </p:sp>
        <p:sp>
          <p:nvSpPr>
            <p:cNvPr id="176" name="テキスト ボックス 175">
              <a:extLst>
                <a:ext uri="{FF2B5EF4-FFF2-40B4-BE49-F238E27FC236}">
                  <a16:creationId xmlns:a16="http://schemas.microsoft.com/office/drawing/2014/main" id="{271C0B0A-E019-475D-ABEB-595A0ADF1A3E}"/>
                </a:ext>
              </a:extLst>
            </p:cNvPr>
            <p:cNvSpPr txBox="1"/>
            <p:nvPr/>
          </p:nvSpPr>
          <p:spPr>
            <a:xfrm>
              <a:off x="154546" y="2022163"/>
              <a:ext cx="7134150" cy="646331"/>
            </a:xfrm>
            <a:prstGeom prst="rect">
              <a:avLst/>
            </a:prstGeom>
            <a:noFill/>
          </p:spPr>
          <p:txBody>
            <a:bodyPr wrap="square">
              <a:spAutoFit/>
            </a:bodyPr>
            <a:lstStyle/>
            <a:p>
              <a:r>
                <a:rPr lang="ja-JP" altLang="en-US" sz="1200" dirty="0">
                  <a:solidFill>
                    <a:schemeClr val="accent4">
                      <a:lumMod val="50000"/>
                    </a:schemeClr>
                  </a:solidFill>
                  <a:latin typeface="メイリオ" panose="020B0604030504040204" pitchFamily="50" charset="-128"/>
                  <a:ea typeface="メイリオ" panose="020B0604030504040204" pitchFamily="50" charset="-128"/>
                </a:rPr>
                <a:t>　</a:t>
              </a:r>
              <a:r>
                <a:rPr lang="ja-JP" altLang="en-US" sz="1200" b="1" dirty="0">
                  <a:solidFill>
                    <a:srgbClr val="CC0099"/>
                  </a:solidFill>
                  <a:latin typeface="メイリオ" panose="020B0604030504040204" pitchFamily="50" charset="-128"/>
                  <a:ea typeface="メイリオ" panose="020B0604030504040204" pitchFamily="50" charset="-128"/>
                </a:rPr>
                <a:t>事業場で産業保健活動に携わる産業医、産業看護職、衛生管理者をはじめ、事業主、人事労務担当者などの方々に対して、産業保健研修や専門的な相談への対応などの支援を行っています。</a:t>
              </a:r>
              <a:endParaRPr lang="en-US" altLang="ja-JP" sz="1200" b="1" dirty="0">
                <a:solidFill>
                  <a:srgbClr val="CC0099"/>
                </a:solidFill>
                <a:latin typeface="メイリオ" panose="020B0604030504040204" pitchFamily="50" charset="-128"/>
                <a:ea typeface="メイリオ" panose="020B0604030504040204" pitchFamily="50" charset="-128"/>
              </a:endParaRPr>
            </a:p>
            <a:p>
              <a:r>
                <a:rPr lang="ja-JP" altLang="en-US" sz="1200" b="1" dirty="0">
                  <a:solidFill>
                    <a:srgbClr val="CC0099"/>
                  </a:solidFill>
                  <a:latin typeface="メイリオ" panose="020B0604030504040204" pitchFamily="50" charset="-128"/>
                  <a:ea typeface="メイリオ" panose="020B0604030504040204" pitchFamily="50" charset="-128"/>
                </a:rPr>
                <a:t>（事前の申込みが必要です。）</a:t>
              </a:r>
            </a:p>
          </p:txBody>
        </p:sp>
        <p:sp>
          <p:nvSpPr>
            <p:cNvPr id="177" name="テキスト ボックス 176">
              <a:extLst>
                <a:ext uri="{FF2B5EF4-FFF2-40B4-BE49-F238E27FC236}">
                  <a16:creationId xmlns:a16="http://schemas.microsoft.com/office/drawing/2014/main" id="{99BC51ED-D700-4E26-93DC-A60E2C1CA872}"/>
                </a:ext>
              </a:extLst>
            </p:cNvPr>
            <p:cNvSpPr txBox="1"/>
            <p:nvPr/>
          </p:nvSpPr>
          <p:spPr>
            <a:xfrm>
              <a:off x="2613035" y="3406028"/>
              <a:ext cx="2263765" cy="1792798"/>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産業保健関係者に対する</a:t>
              </a:r>
              <a:endParaRPr lang="en-US" altLang="ja-JP" sz="1400" b="1" dirty="0">
                <a:solidFill>
                  <a:srgbClr val="CC0099"/>
                </a:solidFill>
                <a:latin typeface="メイリオ" panose="020B0604030504040204" pitchFamily="50" charset="-128"/>
                <a:ea typeface="メイリオ" panose="020B0604030504040204" pitchFamily="50" charset="-128"/>
              </a:endParaRPr>
            </a:p>
            <a:p>
              <a:pPr algn="ctr"/>
              <a:r>
                <a:rPr lang="ja-JP" altLang="en-US" sz="1400" b="1" dirty="0">
                  <a:solidFill>
                    <a:srgbClr val="CC0099"/>
                  </a:solidFill>
                  <a:latin typeface="メイリオ" panose="020B0604030504040204" pitchFamily="50" charset="-128"/>
                  <a:ea typeface="メイリオ" panose="020B0604030504040204" pitchFamily="50" charset="-128"/>
                </a:rPr>
                <a:t>専門的研修等</a:t>
              </a: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　</a:t>
              </a:r>
              <a:r>
                <a:rPr lang="ja-JP" altLang="en-US" sz="1200" dirty="0">
                  <a:solidFill>
                    <a:srgbClr val="CC0099"/>
                  </a:solidFill>
                  <a:latin typeface="メイリオ" panose="020B0604030504040204" pitchFamily="50" charset="-128"/>
                  <a:ea typeface="メイリオ" panose="020B0604030504040204" pitchFamily="50" charset="-128"/>
                </a:rPr>
                <a:t>産業医や、産業保健スタッフ等を対象とした、産業保健に関する様々なテーマの研修を実施しています。</a:t>
              </a:r>
              <a:r>
                <a:rPr lang="en-US" altLang="ja-JP" sz="1200" dirty="0">
                  <a:solidFill>
                    <a:srgbClr val="CC0099"/>
                  </a:solidFill>
                  <a:latin typeface="メイリオ" panose="020B0604030504040204" pitchFamily="50" charset="-128"/>
                  <a:ea typeface="メイリオ" panose="020B0604030504040204" pitchFamily="50" charset="-128"/>
                </a:rPr>
                <a:t>※</a:t>
              </a:r>
              <a:r>
                <a:rPr lang="ja-JP" altLang="en-US" sz="1200" dirty="0">
                  <a:solidFill>
                    <a:srgbClr val="CC0099"/>
                  </a:solidFill>
                  <a:latin typeface="メイリオ" panose="020B0604030504040204" pitchFamily="50" charset="-128"/>
                  <a:ea typeface="メイリオ" panose="020B0604030504040204" pitchFamily="50" charset="-128"/>
                </a:rPr>
                <a:t>研修スケジュールは、ホームページによりご確認下さい。</a:t>
              </a:r>
            </a:p>
          </p:txBody>
        </p:sp>
        <p:sp>
          <p:nvSpPr>
            <p:cNvPr id="178" name="テキスト ボックス 177">
              <a:extLst>
                <a:ext uri="{FF2B5EF4-FFF2-40B4-BE49-F238E27FC236}">
                  <a16:creationId xmlns:a16="http://schemas.microsoft.com/office/drawing/2014/main" id="{14D910FC-7612-443D-A25C-0B33C08A065B}"/>
                </a:ext>
              </a:extLst>
            </p:cNvPr>
            <p:cNvSpPr txBox="1"/>
            <p:nvPr/>
          </p:nvSpPr>
          <p:spPr>
            <a:xfrm>
              <a:off x="2624470" y="6782033"/>
              <a:ext cx="2232825" cy="1423467"/>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産業保健関係者からの</a:t>
              </a:r>
              <a:endParaRPr lang="en-US" altLang="ja-JP" sz="1400" b="1" dirty="0">
                <a:solidFill>
                  <a:srgbClr val="CC0099"/>
                </a:solidFill>
                <a:latin typeface="メイリオ" panose="020B0604030504040204" pitchFamily="50" charset="-128"/>
                <a:ea typeface="メイリオ" panose="020B0604030504040204" pitchFamily="50" charset="-128"/>
              </a:endParaRPr>
            </a:p>
            <a:p>
              <a:pPr algn="ctr"/>
              <a:r>
                <a:rPr lang="ja-JP" altLang="en-US" sz="1400" b="1" dirty="0">
                  <a:solidFill>
                    <a:srgbClr val="CC0099"/>
                  </a:solidFill>
                  <a:latin typeface="メイリオ" panose="020B0604030504040204" pitchFamily="50" charset="-128"/>
                  <a:ea typeface="メイリオ" panose="020B0604030504040204" pitchFamily="50" charset="-128"/>
                </a:rPr>
                <a:t>専門的相談対応</a:t>
              </a:r>
              <a:endParaRPr lang="en-US" altLang="ja-JP" sz="1400" b="1" dirty="0">
                <a:solidFill>
                  <a:srgbClr val="CC0099"/>
                </a:solidFill>
                <a:latin typeface="メイリオ" panose="020B0604030504040204" pitchFamily="50" charset="-128"/>
                <a:ea typeface="メイリオ" panose="020B0604030504040204" pitchFamily="50" charset="-128"/>
              </a:endParaRP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　</a:t>
              </a:r>
              <a:r>
                <a:rPr lang="ja-JP" altLang="en-US" sz="1200" dirty="0">
                  <a:solidFill>
                    <a:srgbClr val="CC0099"/>
                  </a:solidFill>
                  <a:latin typeface="メイリオ" panose="020B0604030504040204" pitchFamily="50" charset="-128"/>
                  <a:ea typeface="メイリオ" panose="020B0604030504040204" pitchFamily="50" charset="-128"/>
                </a:rPr>
                <a:t>産業保健スタッフの方からの産業保健に係る専門的相談への対応、事業場訪問による実地相談を行います。</a:t>
              </a:r>
            </a:p>
          </p:txBody>
        </p:sp>
        <p:sp>
          <p:nvSpPr>
            <p:cNvPr id="179" name="テキスト ボックス 178">
              <a:extLst>
                <a:ext uri="{FF2B5EF4-FFF2-40B4-BE49-F238E27FC236}">
                  <a16:creationId xmlns:a16="http://schemas.microsoft.com/office/drawing/2014/main" id="{7A722F27-D109-4EAE-89C6-08F9D03C4F23}"/>
                </a:ext>
              </a:extLst>
            </p:cNvPr>
            <p:cNvSpPr txBox="1"/>
            <p:nvPr/>
          </p:nvSpPr>
          <p:spPr>
            <a:xfrm>
              <a:off x="205856" y="3406028"/>
              <a:ext cx="2247879" cy="1554272"/>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治療と仕事の両立支援</a:t>
              </a:r>
              <a:endParaRPr lang="en-US" altLang="ja-JP" sz="1400" b="1" dirty="0">
                <a:solidFill>
                  <a:srgbClr val="CC0099"/>
                </a:solidFill>
                <a:latin typeface="メイリオ" panose="020B0604030504040204" pitchFamily="50" charset="-128"/>
                <a:ea typeface="メイリオ" panose="020B0604030504040204" pitchFamily="50" charset="-128"/>
              </a:endParaRP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　</a:t>
              </a:r>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200" dirty="0">
                  <a:solidFill>
                    <a:srgbClr val="CC0099"/>
                  </a:solidFill>
                  <a:latin typeface="メイリオ" panose="020B0604030504040204" pitchFamily="50" charset="-128"/>
                  <a:ea typeface="メイリオ" panose="020B0604030504040204" pitchFamily="50" charset="-128"/>
                </a:rPr>
                <a:t>　専門スタッフが、相談窓口の病院で相談に応じたり、事業場を訪問し、患者（労働者）と企業間の個別調整支援などを行っています。</a:t>
              </a:r>
            </a:p>
          </p:txBody>
        </p:sp>
        <p:sp>
          <p:nvSpPr>
            <p:cNvPr id="180" name="テキスト ボックス 179">
              <a:extLst>
                <a:ext uri="{FF2B5EF4-FFF2-40B4-BE49-F238E27FC236}">
                  <a16:creationId xmlns:a16="http://schemas.microsoft.com/office/drawing/2014/main" id="{45B2029F-7D10-42ED-B3A9-AA777934931E}"/>
                </a:ext>
              </a:extLst>
            </p:cNvPr>
            <p:cNvSpPr txBox="1"/>
            <p:nvPr/>
          </p:nvSpPr>
          <p:spPr>
            <a:xfrm>
              <a:off x="5023521" y="6782033"/>
              <a:ext cx="2317046" cy="1508105"/>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お問い合わせ先</a:t>
              </a:r>
              <a:endParaRPr lang="en-US" altLang="ja-JP" sz="1400" b="1" dirty="0">
                <a:solidFill>
                  <a:srgbClr val="CC0099"/>
                </a:solidFill>
                <a:latin typeface="メイリオ" panose="020B0604030504040204" pitchFamily="50" charset="-128"/>
                <a:ea typeface="メイリオ" panose="020B0604030504040204" pitchFamily="50" charset="-128"/>
              </a:endParaRPr>
            </a:p>
            <a:p>
              <a:pPr algn="ctr"/>
              <a:endParaRPr lang="en-US" altLang="ja-JP" sz="1050" dirty="0">
                <a:solidFill>
                  <a:srgbClr val="CC0099"/>
                </a:solidFill>
                <a:latin typeface="メイリオ" panose="020B0604030504040204" pitchFamily="50" charset="-128"/>
                <a:ea typeface="メイリオ" panose="020B0604030504040204" pitchFamily="50" charset="-128"/>
              </a:endParaRPr>
            </a:p>
            <a:p>
              <a:endParaRPr lang="en-US" altLang="ja-JP" sz="1200" dirty="0">
                <a:solidFill>
                  <a:srgbClr val="CC0099"/>
                </a:solidFill>
                <a:latin typeface="メイリオ" panose="020B0604030504040204" pitchFamily="50" charset="-128"/>
                <a:ea typeface="メイリオ" panose="020B0604030504040204" pitchFamily="50" charset="-128"/>
              </a:endParaRPr>
            </a:p>
            <a:p>
              <a:endParaRPr lang="en-US" altLang="ja-JP" sz="1200" dirty="0">
                <a:solidFill>
                  <a:srgbClr val="CC0099"/>
                </a:solidFill>
                <a:latin typeface="メイリオ" panose="020B0604030504040204" pitchFamily="50" charset="-128"/>
                <a:ea typeface="メイリオ" panose="020B0604030504040204" pitchFamily="50" charset="-128"/>
              </a:endParaRPr>
            </a:p>
            <a:p>
              <a:r>
                <a:rPr lang="ja-JP" altLang="en-US" sz="1200" dirty="0">
                  <a:solidFill>
                    <a:srgbClr val="CC0099"/>
                  </a:solidFill>
                  <a:latin typeface="メイリオ" panose="020B0604030504040204" pitchFamily="50" charset="-128"/>
                  <a:ea typeface="メイリオ" panose="020B0604030504040204" pitchFamily="50" charset="-128"/>
                </a:rPr>
                <a:t>ホームページ</a:t>
              </a:r>
              <a:r>
                <a:rPr lang="en-US" altLang="ja-JP" sz="1200" dirty="0">
                  <a:solidFill>
                    <a:srgbClr val="CC0099"/>
                  </a:solidFill>
                  <a:latin typeface="メイリオ" panose="020B0604030504040204" pitchFamily="50" charset="-128"/>
                  <a:ea typeface="メイリオ" panose="020B0604030504040204" pitchFamily="50" charset="-128"/>
                </a:rPr>
                <a:t>URL</a:t>
              </a:r>
              <a:r>
                <a:rPr lang="ja-JP" altLang="en-US" sz="1200" dirty="0">
                  <a:solidFill>
                    <a:srgbClr val="CC0099"/>
                  </a:solidFill>
                  <a:latin typeface="メイリオ" panose="020B0604030504040204" pitchFamily="50" charset="-128"/>
                  <a:ea typeface="メイリオ" panose="020B0604030504040204" pitchFamily="50" charset="-128"/>
                </a:rPr>
                <a:t>：</a:t>
              </a:r>
              <a:r>
                <a:rPr lang="en-US" altLang="ja-JP" sz="1050" dirty="0">
                  <a:solidFill>
                    <a:srgbClr val="CC0099"/>
                  </a:solidFill>
                  <a:latin typeface="メイリオ" panose="020B0604030504040204" pitchFamily="50" charset="-128"/>
                  <a:ea typeface="メイリオ" panose="020B0604030504040204" pitchFamily="50" charset="-128"/>
                  <a:hlinkClick r:id="rId5"/>
                </a:rPr>
                <a:t>https://www.akitas.johas.go.jp/</a:t>
              </a:r>
              <a:endParaRPr lang="en-US" altLang="ja-JP" sz="1050" dirty="0">
                <a:solidFill>
                  <a:srgbClr val="CC0099"/>
                </a:solidFill>
                <a:latin typeface="メイリオ" panose="020B0604030504040204" pitchFamily="50" charset="-128"/>
                <a:ea typeface="メイリオ" panose="020B0604030504040204" pitchFamily="50" charset="-128"/>
              </a:endParaRP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↓こちらからもどうぞ！</a:t>
              </a:r>
            </a:p>
          </p:txBody>
        </p:sp>
        <p:pic>
          <p:nvPicPr>
            <p:cNvPr id="181" name="図 180">
              <a:extLst>
                <a:ext uri="{FF2B5EF4-FFF2-40B4-BE49-F238E27FC236}">
                  <a16:creationId xmlns:a16="http://schemas.microsoft.com/office/drawing/2014/main" id="{B237245B-B6F8-4E01-AFEF-F808F4B1F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9367" y="5340626"/>
              <a:ext cx="586539" cy="834956"/>
            </a:xfrm>
            <a:prstGeom prst="rect">
              <a:avLst/>
            </a:prstGeom>
          </p:spPr>
        </p:pic>
        <p:pic>
          <p:nvPicPr>
            <p:cNvPr id="182" name="図 181">
              <a:extLst>
                <a:ext uri="{FF2B5EF4-FFF2-40B4-BE49-F238E27FC236}">
                  <a16:creationId xmlns:a16="http://schemas.microsoft.com/office/drawing/2014/main" id="{01DD858D-9654-4AD6-BAB8-7D4FC47BBD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7465" y="2972452"/>
              <a:ext cx="644660" cy="464755"/>
            </a:xfrm>
            <a:prstGeom prst="rect">
              <a:avLst/>
            </a:prstGeom>
          </p:spPr>
        </p:pic>
        <p:pic>
          <p:nvPicPr>
            <p:cNvPr id="183" name="図 182" descr="アイコン が含まれている画像&#10;&#10;自動的に生成された説明">
              <a:extLst>
                <a:ext uri="{FF2B5EF4-FFF2-40B4-BE49-F238E27FC236}">
                  <a16:creationId xmlns:a16="http://schemas.microsoft.com/office/drawing/2014/main" id="{DCBE4A2A-7F64-4C33-B642-8DE31ECCBE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7881" y="3013654"/>
              <a:ext cx="382954" cy="365115"/>
            </a:xfrm>
            <a:prstGeom prst="rect">
              <a:avLst/>
            </a:prstGeom>
          </p:spPr>
        </p:pic>
        <p:pic>
          <p:nvPicPr>
            <p:cNvPr id="184" name="図 183" descr="ロゴ&#10;&#10;自動的に生成された説明">
              <a:extLst>
                <a:ext uri="{FF2B5EF4-FFF2-40B4-BE49-F238E27FC236}">
                  <a16:creationId xmlns:a16="http://schemas.microsoft.com/office/drawing/2014/main" id="{701896A3-D27D-4B4A-B5D7-3731BD6541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4628" y="6349285"/>
              <a:ext cx="539903" cy="475582"/>
            </a:xfrm>
            <a:prstGeom prst="rect">
              <a:avLst/>
            </a:prstGeom>
          </p:spPr>
        </p:pic>
        <p:pic>
          <p:nvPicPr>
            <p:cNvPr id="185" name="図 184">
              <a:extLst>
                <a:ext uri="{FF2B5EF4-FFF2-40B4-BE49-F238E27FC236}">
                  <a16:creationId xmlns:a16="http://schemas.microsoft.com/office/drawing/2014/main" id="{50036239-F2EE-42A4-A8B8-22899EC39F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412874" y="8358858"/>
              <a:ext cx="1765217" cy="1141240"/>
            </a:xfrm>
            <a:prstGeom prst="rect">
              <a:avLst/>
            </a:prstGeom>
          </p:spPr>
        </p:pic>
        <p:sp>
          <p:nvSpPr>
            <p:cNvPr id="186" name="テキスト ボックス 185">
              <a:extLst>
                <a:ext uri="{FF2B5EF4-FFF2-40B4-BE49-F238E27FC236}">
                  <a16:creationId xmlns:a16="http://schemas.microsoft.com/office/drawing/2014/main" id="{A9AC56C5-DC8C-4572-8FE6-266920296B43}"/>
                </a:ext>
              </a:extLst>
            </p:cNvPr>
            <p:cNvSpPr txBox="1"/>
            <p:nvPr/>
          </p:nvSpPr>
          <p:spPr>
            <a:xfrm>
              <a:off x="2926913" y="8669611"/>
              <a:ext cx="1032676" cy="553998"/>
            </a:xfrm>
            <a:prstGeom prst="rect">
              <a:avLst/>
            </a:prstGeom>
            <a:noFill/>
          </p:spPr>
          <p:txBody>
            <a:bodyPr wrap="square" rtlCol="0">
              <a:spAutoFit/>
            </a:bodyPr>
            <a:lstStyle/>
            <a:p>
              <a:r>
                <a:rPr kumimoji="1" lang="ja-JP" altLang="en-US" sz="1000" b="1" dirty="0">
                  <a:solidFill>
                    <a:srgbClr val="002060"/>
                  </a:solidFill>
                  <a:latin typeface="メイリオ" panose="020B0604030504040204" pitchFamily="50" charset="-128"/>
                  <a:ea typeface="メイリオ" panose="020B0604030504040204" pitchFamily="50" charset="-128"/>
                </a:rPr>
                <a:t>訪問により</a:t>
              </a:r>
              <a:endParaRPr kumimoji="1" lang="en-US" altLang="ja-JP" sz="1000" b="1" dirty="0">
                <a:solidFill>
                  <a:srgbClr val="002060"/>
                </a:solidFill>
                <a:latin typeface="メイリオ" panose="020B0604030504040204" pitchFamily="50" charset="-128"/>
                <a:ea typeface="メイリオ" panose="020B0604030504040204" pitchFamily="50" charset="-128"/>
              </a:endParaRPr>
            </a:p>
            <a:p>
              <a:r>
                <a:rPr kumimoji="1" lang="ja-JP" altLang="en-US" sz="1000" b="1" dirty="0">
                  <a:solidFill>
                    <a:srgbClr val="002060"/>
                  </a:solidFill>
                  <a:latin typeface="メイリオ" panose="020B0604030504040204" pitchFamily="50" charset="-128"/>
                  <a:ea typeface="メイリオ" panose="020B0604030504040204" pitchFamily="50" charset="-128"/>
                </a:rPr>
                <a:t>ご相談を</a:t>
              </a:r>
              <a:endParaRPr kumimoji="1" lang="en-US" altLang="ja-JP" sz="1000" b="1" dirty="0">
                <a:solidFill>
                  <a:srgbClr val="002060"/>
                </a:solidFill>
                <a:latin typeface="メイリオ" panose="020B0604030504040204" pitchFamily="50" charset="-128"/>
                <a:ea typeface="メイリオ" panose="020B0604030504040204" pitchFamily="50" charset="-128"/>
              </a:endParaRPr>
            </a:p>
            <a:p>
              <a:r>
                <a:rPr kumimoji="1" lang="ja-JP" altLang="en-US" sz="1000" b="1" dirty="0">
                  <a:solidFill>
                    <a:srgbClr val="002060"/>
                  </a:solidFill>
                  <a:latin typeface="メイリオ" panose="020B0604030504040204" pitchFamily="50" charset="-128"/>
                  <a:ea typeface="メイリオ" panose="020B0604030504040204" pitchFamily="50" charset="-128"/>
                </a:rPr>
                <a:t>お伺いします</a:t>
              </a:r>
            </a:p>
          </p:txBody>
        </p:sp>
        <p:grpSp>
          <p:nvGrpSpPr>
            <p:cNvPr id="187" name="グループ化 186">
              <a:extLst>
                <a:ext uri="{FF2B5EF4-FFF2-40B4-BE49-F238E27FC236}">
                  <a16:creationId xmlns:a16="http://schemas.microsoft.com/office/drawing/2014/main" id="{518DDD54-36AC-4F44-B652-59EC8D18FECB}"/>
                </a:ext>
              </a:extLst>
            </p:cNvPr>
            <p:cNvGrpSpPr/>
            <p:nvPr/>
          </p:nvGrpSpPr>
          <p:grpSpPr>
            <a:xfrm>
              <a:off x="5486399" y="5459895"/>
              <a:ext cx="1099930" cy="752199"/>
              <a:chOff x="5727513" y="5466319"/>
              <a:chExt cx="1102029" cy="651050"/>
            </a:xfrm>
          </p:grpSpPr>
          <p:pic>
            <p:nvPicPr>
              <p:cNvPr id="213" name="図 212">
                <a:extLst>
                  <a:ext uri="{FF2B5EF4-FFF2-40B4-BE49-F238E27FC236}">
                    <a16:creationId xmlns:a16="http://schemas.microsoft.com/office/drawing/2014/main" id="{170CA61E-F448-4EAC-B999-BC7AB93B7D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1684" y="5466319"/>
                <a:ext cx="825010" cy="651050"/>
              </a:xfrm>
              <a:prstGeom prst="rect">
                <a:avLst/>
              </a:prstGeom>
            </p:spPr>
          </p:pic>
          <p:sp>
            <p:nvSpPr>
              <p:cNvPr id="214" name="テキスト ボックス 213">
                <a:extLst>
                  <a:ext uri="{FF2B5EF4-FFF2-40B4-BE49-F238E27FC236}">
                    <a16:creationId xmlns:a16="http://schemas.microsoft.com/office/drawing/2014/main" id="{DDDE994D-84D4-41A0-AA89-1E955DCE2C6B}"/>
                  </a:ext>
                </a:extLst>
              </p:cNvPr>
              <p:cNvSpPr txBox="1"/>
              <p:nvPr/>
            </p:nvSpPr>
            <p:spPr>
              <a:xfrm>
                <a:off x="5727513" y="5656139"/>
                <a:ext cx="1102029" cy="283055"/>
              </a:xfrm>
              <a:prstGeom prst="rect">
                <a:avLst/>
              </a:prstGeom>
              <a:noFill/>
            </p:spPr>
            <p:txBody>
              <a:bodyPr wrap="square" rtlCol="0">
                <a:spAutoFit/>
              </a:bodyPr>
              <a:lstStyle/>
              <a:p>
                <a:pPr algn="ctr"/>
                <a:r>
                  <a:rPr kumimoji="1" lang="ja-JP" altLang="en-US" sz="800" b="1" dirty="0">
                    <a:solidFill>
                      <a:schemeClr val="bg1"/>
                    </a:solidFill>
                    <a:latin typeface="メイリオ" panose="020B0604030504040204" pitchFamily="50" charset="-128"/>
                    <a:ea typeface="メイリオ" panose="020B0604030504040204" pitchFamily="50" charset="-128"/>
                  </a:rPr>
                  <a:t>メンタル</a:t>
                </a:r>
                <a:endParaRPr kumimoji="1" lang="en-US" altLang="ja-JP" sz="8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800" b="1" dirty="0">
                    <a:solidFill>
                      <a:schemeClr val="bg1"/>
                    </a:solidFill>
                    <a:latin typeface="メイリオ" panose="020B0604030504040204" pitchFamily="50" charset="-128"/>
                    <a:ea typeface="メイリオ" panose="020B0604030504040204" pitchFamily="50" charset="-128"/>
                  </a:rPr>
                  <a:t>ヘルス対策</a:t>
                </a:r>
              </a:p>
            </p:txBody>
          </p:sp>
        </p:grpSp>
        <p:sp>
          <p:nvSpPr>
            <p:cNvPr id="188" name="テキスト ボックス 187">
              <a:extLst>
                <a:ext uri="{FF2B5EF4-FFF2-40B4-BE49-F238E27FC236}">
                  <a16:creationId xmlns:a16="http://schemas.microsoft.com/office/drawing/2014/main" id="{8C3457C3-F29D-478A-8E62-5781CCAE1A93}"/>
                </a:ext>
              </a:extLst>
            </p:cNvPr>
            <p:cNvSpPr txBox="1"/>
            <p:nvPr/>
          </p:nvSpPr>
          <p:spPr>
            <a:xfrm>
              <a:off x="165934" y="6782033"/>
              <a:ext cx="2272466" cy="1977464"/>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産業保健に関する</a:t>
              </a:r>
              <a:endParaRPr lang="en-US" altLang="ja-JP" sz="1400" b="1" dirty="0">
                <a:solidFill>
                  <a:srgbClr val="CC0099"/>
                </a:solidFill>
                <a:latin typeface="メイリオ" panose="020B0604030504040204" pitchFamily="50" charset="-128"/>
                <a:ea typeface="メイリオ" panose="020B0604030504040204" pitchFamily="50" charset="-128"/>
              </a:endParaRPr>
            </a:p>
            <a:p>
              <a:pPr algn="ctr"/>
              <a:r>
                <a:rPr lang="ja-JP" altLang="en-US" sz="1400" b="1" dirty="0">
                  <a:solidFill>
                    <a:srgbClr val="CC0099"/>
                  </a:solidFill>
                  <a:latin typeface="メイリオ" panose="020B0604030504040204" pitchFamily="50" charset="-128"/>
                  <a:ea typeface="メイリオ" panose="020B0604030504040204" pitchFamily="50" charset="-128"/>
                </a:rPr>
                <a:t>情報提供・広報啓発</a:t>
              </a: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　</a:t>
              </a:r>
              <a:r>
                <a:rPr lang="ja-JP" altLang="en-US" sz="1200" dirty="0">
                  <a:solidFill>
                    <a:srgbClr val="CC0099"/>
                  </a:solidFill>
                  <a:latin typeface="メイリオ" panose="020B0604030504040204" pitchFamily="50" charset="-128"/>
                  <a:ea typeface="メイリオ" panose="020B0604030504040204" pitchFamily="50" charset="-128"/>
                </a:rPr>
                <a:t>ホームページ、メールマガジン、情報誌により、産業保健情報をお知らせしています。</a:t>
              </a:r>
            </a:p>
            <a:p>
              <a:r>
                <a:rPr lang="en-US" altLang="ja-JP" sz="1200" dirty="0">
                  <a:solidFill>
                    <a:srgbClr val="CC0099"/>
                  </a:solidFill>
                  <a:latin typeface="メイリオ" panose="020B0604030504040204" pitchFamily="50" charset="-128"/>
                  <a:ea typeface="メイリオ" panose="020B0604030504040204" pitchFamily="50" charset="-128"/>
                </a:rPr>
                <a:t>※</a:t>
              </a:r>
              <a:r>
                <a:rPr lang="ja-JP" altLang="en-US" sz="1200" dirty="0">
                  <a:solidFill>
                    <a:srgbClr val="CC0099"/>
                  </a:solidFill>
                  <a:latin typeface="メイリオ" panose="020B0604030504040204" pitchFamily="50" charset="-128"/>
                  <a:ea typeface="メイリオ" panose="020B0604030504040204" pitchFamily="50" charset="-128"/>
                </a:rPr>
                <a:t>メールマガジンの配信</a:t>
              </a:r>
              <a:endParaRPr lang="en-US" altLang="ja-JP" sz="1200" dirty="0">
                <a:solidFill>
                  <a:srgbClr val="CC0099"/>
                </a:solidFill>
                <a:latin typeface="メイリオ" panose="020B0604030504040204" pitchFamily="50" charset="-128"/>
                <a:ea typeface="メイリオ" panose="020B0604030504040204" pitchFamily="50" charset="-128"/>
              </a:endParaRPr>
            </a:p>
            <a:p>
              <a:r>
                <a:rPr lang="ja-JP" altLang="en-US" sz="1200" dirty="0">
                  <a:solidFill>
                    <a:srgbClr val="CC0099"/>
                  </a:solidFill>
                  <a:latin typeface="メイリオ" panose="020B0604030504040204" pitchFamily="50" charset="-128"/>
                  <a:ea typeface="メイリオ" panose="020B0604030504040204" pitchFamily="50" charset="-128"/>
                </a:rPr>
                <a:t>を希望される場合は、</a:t>
              </a:r>
              <a:endParaRPr lang="en-US" altLang="ja-JP" sz="1200" dirty="0">
                <a:solidFill>
                  <a:srgbClr val="CC0099"/>
                </a:solidFill>
                <a:latin typeface="メイリオ" panose="020B0604030504040204" pitchFamily="50" charset="-128"/>
                <a:ea typeface="メイリオ" panose="020B0604030504040204" pitchFamily="50" charset="-128"/>
              </a:endParaRPr>
            </a:p>
            <a:p>
              <a:r>
                <a:rPr lang="ja-JP" altLang="en-US" sz="1200" dirty="0">
                  <a:solidFill>
                    <a:srgbClr val="CC0099"/>
                  </a:solidFill>
                  <a:latin typeface="メイリオ" panose="020B0604030504040204" pitchFamily="50" charset="-128"/>
                  <a:ea typeface="メイリオ" panose="020B0604030504040204" pitchFamily="50" charset="-128"/>
                </a:rPr>
                <a:t>ホームページから</a:t>
              </a:r>
              <a:endParaRPr lang="en-US" altLang="ja-JP" sz="1200" dirty="0">
                <a:solidFill>
                  <a:srgbClr val="CC0099"/>
                </a:solidFill>
                <a:latin typeface="メイリオ" panose="020B0604030504040204" pitchFamily="50" charset="-128"/>
                <a:ea typeface="メイリオ" panose="020B0604030504040204" pitchFamily="50" charset="-128"/>
              </a:endParaRPr>
            </a:p>
            <a:p>
              <a:r>
                <a:rPr lang="ja-JP" altLang="en-US" sz="1200" dirty="0">
                  <a:solidFill>
                    <a:srgbClr val="CC0099"/>
                  </a:solidFill>
                  <a:latin typeface="メイリオ" panose="020B0604030504040204" pitchFamily="50" charset="-128"/>
                  <a:ea typeface="メイリオ" panose="020B0604030504040204" pitchFamily="50" charset="-128"/>
                </a:rPr>
                <a:t>ご登録お願いします。</a:t>
              </a:r>
            </a:p>
          </p:txBody>
        </p:sp>
        <p:pic>
          <p:nvPicPr>
            <p:cNvPr id="189" name="図 188">
              <a:extLst>
                <a:ext uri="{FF2B5EF4-FFF2-40B4-BE49-F238E27FC236}">
                  <a16:creationId xmlns:a16="http://schemas.microsoft.com/office/drawing/2014/main" id="{469C3523-E7C9-4706-8C95-12D0B4C5FE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13881" y="635077"/>
              <a:ext cx="1035803" cy="1035803"/>
            </a:xfrm>
            <a:prstGeom prst="rect">
              <a:avLst/>
            </a:prstGeom>
          </p:spPr>
        </p:pic>
        <p:pic>
          <p:nvPicPr>
            <p:cNvPr id="190" name="図 189" descr="黒い背景と男性の絵&#10;&#10;低い精度で自動的に生成された説明">
              <a:extLst>
                <a:ext uri="{FF2B5EF4-FFF2-40B4-BE49-F238E27FC236}">
                  <a16:creationId xmlns:a16="http://schemas.microsoft.com/office/drawing/2014/main" id="{C1EBC743-2827-4D77-AC98-D594E81F8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0856" y="8427507"/>
              <a:ext cx="1339580" cy="1339346"/>
            </a:xfrm>
            <a:prstGeom prst="rect">
              <a:avLst/>
            </a:prstGeom>
          </p:spPr>
        </p:pic>
        <p:pic>
          <p:nvPicPr>
            <p:cNvPr id="191" name="図 190" descr="スポーツゲーム が含まれている画像&#10;&#10;自動的に生成された説明">
              <a:extLst>
                <a:ext uri="{FF2B5EF4-FFF2-40B4-BE49-F238E27FC236}">
                  <a16:creationId xmlns:a16="http://schemas.microsoft.com/office/drawing/2014/main" id="{F45BCA13-ED11-4E2D-9B9A-D40A4F64DC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6578" y="8468140"/>
              <a:ext cx="1245703" cy="1245703"/>
            </a:xfrm>
            <a:prstGeom prst="rect">
              <a:avLst/>
            </a:prstGeom>
          </p:spPr>
        </p:pic>
        <p:pic>
          <p:nvPicPr>
            <p:cNvPr id="192" name="図 191">
              <a:extLst>
                <a:ext uri="{FF2B5EF4-FFF2-40B4-BE49-F238E27FC236}">
                  <a16:creationId xmlns:a16="http://schemas.microsoft.com/office/drawing/2014/main" id="{0D417448-5CBC-45A8-AB18-F9D8FFB01A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94782" y="5324099"/>
              <a:ext cx="954158" cy="954158"/>
            </a:xfrm>
            <a:prstGeom prst="rect">
              <a:avLst/>
            </a:prstGeom>
          </p:spPr>
        </p:pic>
        <p:sp>
          <p:nvSpPr>
            <p:cNvPr id="193" name="テキスト ボックス 192">
              <a:extLst>
                <a:ext uri="{FF2B5EF4-FFF2-40B4-BE49-F238E27FC236}">
                  <a16:creationId xmlns:a16="http://schemas.microsoft.com/office/drawing/2014/main" id="{43E9D46B-A8CB-4652-A9B8-1003757E788F}"/>
                </a:ext>
              </a:extLst>
            </p:cNvPr>
            <p:cNvSpPr txBox="1"/>
            <p:nvPr/>
          </p:nvSpPr>
          <p:spPr>
            <a:xfrm>
              <a:off x="4997016" y="3406028"/>
              <a:ext cx="2278427" cy="1792798"/>
            </a:xfrm>
            <a:prstGeom prst="rect">
              <a:avLst/>
            </a:prstGeom>
            <a:noFill/>
          </p:spPr>
          <p:txBody>
            <a:bodyPr wrap="square">
              <a:spAutoFit/>
            </a:bodyPr>
            <a:lstStyle/>
            <a:p>
              <a:pPr algn="ctr"/>
              <a:r>
                <a:rPr lang="ja-JP" altLang="en-US" sz="1400" b="1" dirty="0">
                  <a:solidFill>
                    <a:srgbClr val="CC0099"/>
                  </a:solidFill>
                  <a:latin typeface="メイリオ" panose="020B0604030504040204" pitchFamily="50" charset="-128"/>
                  <a:ea typeface="メイリオ" panose="020B0604030504040204" pitchFamily="50" charset="-128"/>
                </a:rPr>
                <a:t>メンタルへルス対策の</a:t>
              </a:r>
              <a:endParaRPr lang="en-US" altLang="ja-JP" sz="1400" b="1" dirty="0">
                <a:solidFill>
                  <a:srgbClr val="CC0099"/>
                </a:solidFill>
                <a:latin typeface="メイリオ" panose="020B0604030504040204" pitchFamily="50" charset="-128"/>
                <a:ea typeface="メイリオ" panose="020B0604030504040204" pitchFamily="50" charset="-128"/>
              </a:endParaRPr>
            </a:p>
            <a:p>
              <a:pPr algn="ctr"/>
              <a:r>
                <a:rPr lang="ja-JP" altLang="en-US" sz="1400" b="1" dirty="0">
                  <a:solidFill>
                    <a:srgbClr val="CC0099"/>
                  </a:solidFill>
                  <a:latin typeface="メイリオ" panose="020B0604030504040204" pitchFamily="50" charset="-128"/>
                  <a:ea typeface="メイリオ" panose="020B0604030504040204" pitchFamily="50" charset="-128"/>
                </a:rPr>
                <a:t>個別訪問支援</a:t>
              </a:r>
              <a:endParaRPr lang="en-US" altLang="ja-JP" sz="1400" dirty="0">
                <a:solidFill>
                  <a:srgbClr val="CC0099"/>
                </a:solidFill>
                <a:latin typeface="メイリオ" panose="020B0604030504040204" pitchFamily="50" charset="-128"/>
                <a:ea typeface="メイリオ" panose="020B0604030504040204" pitchFamily="50" charset="-128"/>
              </a:endParaRPr>
            </a:p>
            <a:p>
              <a:endParaRPr lang="en-US" altLang="ja-JP" sz="1050" dirty="0">
                <a:solidFill>
                  <a:srgbClr val="CC0099"/>
                </a:solidFill>
                <a:latin typeface="メイリオ" panose="020B0604030504040204" pitchFamily="50" charset="-128"/>
                <a:ea typeface="メイリオ" panose="020B0604030504040204" pitchFamily="50" charset="-128"/>
              </a:endParaRPr>
            </a:p>
            <a:p>
              <a:r>
                <a:rPr lang="ja-JP" altLang="en-US" sz="1050" dirty="0">
                  <a:solidFill>
                    <a:srgbClr val="CC0099"/>
                  </a:solidFill>
                  <a:latin typeface="メイリオ" panose="020B0604030504040204" pitchFamily="50" charset="-128"/>
                  <a:ea typeface="メイリオ" panose="020B0604030504040204" pitchFamily="50" charset="-128"/>
                </a:rPr>
                <a:t>　</a:t>
              </a:r>
              <a:r>
                <a:rPr lang="ja-JP" altLang="en-US" sz="1200" dirty="0">
                  <a:solidFill>
                    <a:srgbClr val="CC0099"/>
                  </a:solidFill>
                  <a:latin typeface="メイリオ" panose="020B0604030504040204" pitchFamily="50" charset="-128"/>
                  <a:ea typeface="メイリオ" panose="020B0604030504040204" pitchFamily="50" charset="-128"/>
                </a:rPr>
                <a:t>専門スタッフが事業場を訪問し、心の健康づくり計画やストレスチェック制度の導入、職場環境改善に関する実地相談及び、メンタルへルス教育などを行っています。</a:t>
              </a:r>
            </a:p>
          </p:txBody>
        </p:sp>
        <p:pic>
          <p:nvPicPr>
            <p:cNvPr id="194" name="図 193">
              <a:extLst>
                <a:ext uri="{FF2B5EF4-FFF2-40B4-BE49-F238E27FC236}">
                  <a16:creationId xmlns:a16="http://schemas.microsoft.com/office/drawing/2014/main" id="{ED4E95BB-E025-4415-9FAB-1AA0C46C0E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55883" y="5115338"/>
              <a:ext cx="1320917" cy="1320917"/>
            </a:xfrm>
            <a:prstGeom prst="rect">
              <a:avLst/>
            </a:prstGeom>
          </p:spPr>
        </p:pic>
        <p:pic>
          <p:nvPicPr>
            <p:cNvPr id="195" name="図 194" descr="シャツ が含まれている画像&#10;&#10;自動的に生成された説明">
              <a:extLst>
                <a:ext uri="{FF2B5EF4-FFF2-40B4-BE49-F238E27FC236}">
                  <a16:creationId xmlns:a16="http://schemas.microsoft.com/office/drawing/2014/main" id="{F9DB46C5-0120-437D-B25D-74C4977E7618}"/>
                </a:ext>
              </a:extLst>
            </p:cNvPr>
            <p:cNvPicPr>
              <a:picLocks noChangeAspect="1"/>
            </p:cNvPicPr>
            <p:nvPr/>
          </p:nvPicPr>
          <p:blipFill rotWithShape="1">
            <a:blip r:embed="rId17">
              <a:extLst>
                <a:ext uri="{28A0092B-C50C-407E-A947-70E740481C1C}">
                  <a14:useLocalDpi xmlns:a14="http://schemas.microsoft.com/office/drawing/2010/main" val="0"/>
                </a:ext>
              </a:extLst>
            </a:blip>
            <a:srcRect l="12259" r="21479"/>
            <a:stretch/>
          </p:blipFill>
          <p:spPr>
            <a:xfrm>
              <a:off x="6370830" y="8428385"/>
              <a:ext cx="878110" cy="1325216"/>
            </a:xfrm>
            <a:prstGeom prst="rect">
              <a:avLst/>
            </a:prstGeom>
          </p:spPr>
        </p:pic>
        <p:pic>
          <p:nvPicPr>
            <p:cNvPr id="196" name="図 19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79FCE71-817E-4E0D-B560-5FA58EDE4A85}"/>
                </a:ext>
              </a:extLst>
            </p:cNvPr>
            <p:cNvPicPr>
              <a:picLocks noChangeAspect="1"/>
            </p:cNvPicPr>
            <p:nvPr/>
          </p:nvPicPr>
          <p:blipFill rotWithShape="1">
            <a:blip r:embed="rId18">
              <a:extLst>
                <a:ext uri="{28A0092B-C50C-407E-A947-70E740481C1C}">
                  <a14:useLocalDpi xmlns:a14="http://schemas.microsoft.com/office/drawing/2010/main" val="0"/>
                </a:ext>
              </a:extLst>
            </a:blip>
            <a:srcRect l="17098" t="41214" r="17199" b="37192"/>
            <a:stretch/>
          </p:blipFill>
          <p:spPr>
            <a:xfrm>
              <a:off x="5071357" y="7109138"/>
              <a:ext cx="2191933" cy="515155"/>
            </a:xfrm>
            <a:prstGeom prst="rect">
              <a:avLst/>
            </a:prstGeom>
          </p:spPr>
        </p:pic>
        <p:sp>
          <p:nvSpPr>
            <p:cNvPr id="197" name="テキスト ボックス 196">
              <a:extLst>
                <a:ext uri="{FF2B5EF4-FFF2-40B4-BE49-F238E27FC236}">
                  <a16:creationId xmlns:a16="http://schemas.microsoft.com/office/drawing/2014/main" id="{42EEB99D-9454-46AB-9F14-AE0B17D7C030}"/>
                </a:ext>
              </a:extLst>
            </p:cNvPr>
            <p:cNvSpPr txBox="1"/>
            <p:nvPr/>
          </p:nvSpPr>
          <p:spPr>
            <a:xfrm>
              <a:off x="5511036" y="7186411"/>
              <a:ext cx="1017431" cy="276999"/>
            </a:xfrm>
            <a:prstGeom prst="rect">
              <a:avLst/>
            </a:prstGeom>
            <a:noFill/>
          </p:spPr>
          <p:txBody>
            <a:bodyPr wrap="square" rtlCol="0">
              <a:spAutoFit/>
            </a:bodyPr>
            <a:lstStyle/>
            <a:p>
              <a:pPr algn="ctr"/>
              <a:r>
                <a:rPr kumimoji="1" lang="ja-JP" altLang="en-US" sz="1200" b="1" dirty="0">
                  <a:latin typeface="メイリオ" panose="020B0604030504040204" pitchFamily="50" charset="-128"/>
                  <a:ea typeface="メイリオ" panose="020B0604030504040204" pitchFamily="50" charset="-128"/>
                </a:rPr>
                <a:t>秋田産保</a:t>
              </a:r>
            </a:p>
          </p:txBody>
        </p:sp>
        <p:grpSp>
          <p:nvGrpSpPr>
            <p:cNvPr id="198" name="グループ化 197">
              <a:extLst>
                <a:ext uri="{FF2B5EF4-FFF2-40B4-BE49-F238E27FC236}">
                  <a16:creationId xmlns:a16="http://schemas.microsoft.com/office/drawing/2014/main" id="{18BA787D-1647-497D-8CC0-65C02F54986E}"/>
                </a:ext>
              </a:extLst>
            </p:cNvPr>
            <p:cNvGrpSpPr/>
            <p:nvPr/>
          </p:nvGrpSpPr>
          <p:grpSpPr>
            <a:xfrm>
              <a:off x="5277850" y="9011973"/>
              <a:ext cx="1370798" cy="943930"/>
              <a:chOff x="5728428" y="8985469"/>
              <a:chExt cx="1370798" cy="943930"/>
            </a:xfrm>
          </p:grpSpPr>
          <p:pic>
            <p:nvPicPr>
              <p:cNvPr id="211" name="図 210">
                <a:extLst>
                  <a:ext uri="{FF2B5EF4-FFF2-40B4-BE49-F238E27FC236}">
                    <a16:creationId xmlns:a16="http://schemas.microsoft.com/office/drawing/2014/main" id="{5CFE2500-F4C5-4F02-B1BB-FA75D8C1935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0800000">
                <a:off x="5728428" y="8985469"/>
                <a:ext cx="1370798" cy="943930"/>
              </a:xfrm>
              <a:prstGeom prst="rect">
                <a:avLst/>
              </a:prstGeom>
            </p:spPr>
          </p:pic>
          <p:sp>
            <p:nvSpPr>
              <p:cNvPr id="212" name="テキスト ボックス 211">
                <a:extLst>
                  <a:ext uri="{FF2B5EF4-FFF2-40B4-BE49-F238E27FC236}">
                    <a16:creationId xmlns:a16="http://schemas.microsoft.com/office/drawing/2014/main" id="{0AF85B01-A9DA-46A6-ADE4-ADDEEE39B4C0}"/>
                  </a:ext>
                </a:extLst>
              </p:cNvPr>
              <p:cNvSpPr txBox="1"/>
              <p:nvPr/>
            </p:nvSpPr>
            <p:spPr>
              <a:xfrm>
                <a:off x="6037711" y="9338168"/>
                <a:ext cx="1032676" cy="415498"/>
              </a:xfrm>
              <a:prstGeom prst="rect">
                <a:avLst/>
              </a:prstGeom>
              <a:noFill/>
            </p:spPr>
            <p:txBody>
              <a:bodyPr wrap="square" rtlCol="0">
                <a:spAutoFit/>
              </a:bodyPr>
              <a:lstStyle/>
              <a:p>
                <a:r>
                  <a:rPr kumimoji="1" lang="ja-JP" altLang="en-US" sz="1050" b="1" dirty="0">
                    <a:solidFill>
                      <a:srgbClr val="002060"/>
                    </a:solidFill>
                    <a:latin typeface="メイリオ" panose="020B0604030504040204" pitchFamily="50" charset="-128"/>
                    <a:ea typeface="メイリオ" panose="020B0604030504040204" pitchFamily="50" charset="-128"/>
                  </a:rPr>
                  <a:t>ぜひ！一度</a:t>
                </a:r>
                <a:endParaRPr kumimoji="1" lang="en-US" altLang="ja-JP" sz="1050" b="1" dirty="0">
                  <a:solidFill>
                    <a:srgbClr val="002060"/>
                  </a:solidFill>
                  <a:latin typeface="メイリオ" panose="020B0604030504040204" pitchFamily="50" charset="-128"/>
                  <a:ea typeface="メイリオ" panose="020B0604030504040204" pitchFamily="50" charset="-128"/>
                </a:endParaRPr>
              </a:p>
              <a:p>
                <a:r>
                  <a:rPr kumimoji="1" lang="ja-JP" altLang="en-US" sz="1050" b="1" dirty="0">
                    <a:solidFill>
                      <a:srgbClr val="002060"/>
                    </a:solidFill>
                    <a:latin typeface="メイリオ" panose="020B0604030504040204" pitchFamily="50" charset="-128"/>
                    <a:ea typeface="メイリオ" panose="020B0604030504040204" pitchFamily="50" charset="-128"/>
                  </a:rPr>
                  <a:t>ご利用下さい</a:t>
                </a:r>
              </a:p>
            </p:txBody>
          </p:sp>
        </p:grpSp>
        <p:pic>
          <p:nvPicPr>
            <p:cNvPr id="199" name="図 198">
              <a:extLst>
                <a:ext uri="{FF2B5EF4-FFF2-40B4-BE49-F238E27FC236}">
                  <a16:creationId xmlns:a16="http://schemas.microsoft.com/office/drawing/2014/main" id="{7DA9307F-E71B-4C71-8A1F-6624C95097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flipV="1">
              <a:off x="495196" y="5314121"/>
              <a:ext cx="1280593" cy="962755"/>
            </a:xfrm>
            <a:prstGeom prst="rect">
              <a:avLst/>
            </a:prstGeom>
          </p:spPr>
        </p:pic>
        <p:sp>
          <p:nvSpPr>
            <p:cNvPr id="200" name="テキスト ボックス 199">
              <a:extLst>
                <a:ext uri="{FF2B5EF4-FFF2-40B4-BE49-F238E27FC236}">
                  <a16:creationId xmlns:a16="http://schemas.microsoft.com/office/drawing/2014/main" id="{5322067B-B941-473D-B316-48AB716D1474}"/>
                </a:ext>
              </a:extLst>
            </p:cNvPr>
            <p:cNvSpPr txBox="1"/>
            <p:nvPr/>
          </p:nvSpPr>
          <p:spPr>
            <a:xfrm>
              <a:off x="675860" y="5647123"/>
              <a:ext cx="1200265" cy="553998"/>
            </a:xfrm>
            <a:prstGeom prst="rect">
              <a:avLst/>
            </a:prstGeom>
            <a:noFill/>
          </p:spPr>
          <p:txBody>
            <a:bodyPr wrap="square" rtlCol="0">
              <a:spAutoFit/>
            </a:bodyPr>
            <a:lstStyle/>
            <a:p>
              <a:r>
                <a:rPr kumimoji="1" lang="ja-JP" altLang="en-US" sz="1000" b="1" dirty="0">
                  <a:solidFill>
                    <a:srgbClr val="002060"/>
                  </a:solidFill>
                  <a:latin typeface="メイリオ" panose="020B0604030504040204" pitchFamily="50" charset="-128"/>
                  <a:ea typeface="メイリオ" panose="020B0604030504040204" pitchFamily="50" charset="-128"/>
                </a:rPr>
                <a:t>専門スタッフが</a:t>
              </a:r>
              <a:endParaRPr kumimoji="1" lang="en-US" altLang="ja-JP" sz="1000" b="1" dirty="0">
                <a:solidFill>
                  <a:srgbClr val="002060"/>
                </a:solidFill>
                <a:latin typeface="メイリオ" panose="020B0604030504040204" pitchFamily="50" charset="-128"/>
                <a:ea typeface="メイリオ" panose="020B0604030504040204" pitchFamily="50" charset="-128"/>
              </a:endParaRPr>
            </a:p>
            <a:p>
              <a:r>
                <a:rPr kumimoji="1" lang="ja-JP" altLang="en-US" sz="1000" b="1" dirty="0">
                  <a:solidFill>
                    <a:srgbClr val="002060"/>
                  </a:solidFill>
                  <a:latin typeface="メイリオ" panose="020B0604030504040204" pitchFamily="50" charset="-128"/>
                  <a:ea typeface="メイリオ" panose="020B0604030504040204" pitchFamily="50" charset="-128"/>
                </a:rPr>
                <a:t>丁寧に対応</a:t>
              </a:r>
              <a:endParaRPr kumimoji="1" lang="en-US" altLang="ja-JP" sz="1000" b="1" dirty="0">
                <a:solidFill>
                  <a:srgbClr val="002060"/>
                </a:solidFill>
                <a:latin typeface="メイリオ" panose="020B0604030504040204" pitchFamily="50" charset="-128"/>
                <a:ea typeface="メイリオ" panose="020B0604030504040204" pitchFamily="50" charset="-128"/>
              </a:endParaRPr>
            </a:p>
            <a:p>
              <a:r>
                <a:rPr kumimoji="1" lang="ja-JP" altLang="en-US" sz="1000" b="1" dirty="0">
                  <a:solidFill>
                    <a:srgbClr val="002060"/>
                  </a:solidFill>
                  <a:latin typeface="メイリオ" panose="020B0604030504040204" pitchFamily="50" charset="-128"/>
                  <a:ea typeface="メイリオ" panose="020B0604030504040204" pitchFamily="50" charset="-128"/>
                </a:rPr>
                <a:t>いたします</a:t>
              </a:r>
            </a:p>
          </p:txBody>
        </p:sp>
        <p:pic>
          <p:nvPicPr>
            <p:cNvPr id="201" name="図 200">
              <a:extLst>
                <a:ext uri="{FF2B5EF4-FFF2-40B4-BE49-F238E27FC236}">
                  <a16:creationId xmlns:a16="http://schemas.microsoft.com/office/drawing/2014/main" id="{C1240D61-BC9F-4060-9C18-BA4B0566419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flipV="1">
              <a:off x="2363928" y="5241923"/>
              <a:ext cx="1414303" cy="1165193"/>
            </a:xfrm>
            <a:prstGeom prst="rect">
              <a:avLst/>
            </a:prstGeom>
          </p:spPr>
        </p:pic>
        <p:sp>
          <p:nvSpPr>
            <p:cNvPr id="202" name="テキスト ボックス 201">
              <a:extLst>
                <a:ext uri="{FF2B5EF4-FFF2-40B4-BE49-F238E27FC236}">
                  <a16:creationId xmlns:a16="http://schemas.microsoft.com/office/drawing/2014/main" id="{F724843F-8DEE-42AF-A4A5-8EF5CC8236C9}"/>
                </a:ext>
              </a:extLst>
            </p:cNvPr>
            <p:cNvSpPr txBox="1"/>
            <p:nvPr/>
          </p:nvSpPr>
          <p:spPr>
            <a:xfrm>
              <a:off x="2692436" y="5642187"/>
              <a:ext cx="931527" cy="400110"/>
            </a:xfrm>
            <a:prstGeom prst="rect">
              <a:avLst/>
            </a:prstGeom>
            <a:noFill/>
          </p:spPr>
          <p:txBody>
            <a:bodyPr wrap="square" rtlCol="0">
              <a:spAutoFit/>
            </a:bodyPr>
            <a:lstStyle/>
            <a:p>
              <a:pPr algn="ctr"/>
              <a:r>
                <a:rPr kumimoji="1" lang="en-US" altLang="ja-JP" sz="1000" b="1" dirty="0">
                  <a:solidFill>
                    <a:srgbClr val="002060"/>
                  </a:solidFill>
                  <a:latin typeface="メイリオ" panose="020B0604030504040204" pitchFamily="50" charset="-128"/>
                  <a:ea typeface="メイリオ" panose="020B0604030504040204" pitchFamily="50" charset="-128"/>
                </a:rPr>
                <a:t>WEB</a:t>
              </a:r>
              <a:r>
                <a:rPr kumimoji="1" lang="ja-JP" altLang="en-US" sz="1000" b="1" dirty="0">
                  <a:solidFill>
                    <a:srgbClr val="002060"/>
                  </a:solidFill>
                  <a:latin typeface="メイリオ" panose="020B0604030504040204" pitchFamily="50" charset="-128"/>
                  <a:ea typeface="メイリオ" panose="020B0604030504040204" pitchFamily="50" charset="-128"/>
                </a:rPr>
                <a:t>研修も</a:t>
              </a:r>
              <a:endParaRPr kumimoji="1" lang="en-US" altLang="ja-JP" sz="1000"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00" b="1" dirty="0">
                  <a:solidFill>
                    <a:srgbClr val="002060"/>
                  </a:solidFill>
                  <a:latin typeface="メイリオ" panose="020B0604030504040204" pitchFamily="50" charset="-128"/>
                  <a:ea typeface="メイリオ" panose="020B0604030504040204" pitchFamily="50" charset="-128"/>
                </a:rPr>
                <a:t>好評です！</a:t>
              </a:r>
            </a:p>
          </p:txBody>
        </p:sp>
        <p:pic>
          <p:nvPicPr>
            <p:cNvPr id="203" name="図 202">
              <a:extLst>
                <a:ext uri="{FF2B5EF4-FFF2-40B4-BE49-F238E27FC236}">
                  <a16:creationId xmlns:a16="http://schemas.microsoft.com/office/drawing/2014/main" id="{994F8076-19A8-475B-89F0-2DE88382D0A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flipV="1">
              <a:off x="387363" y="8753281"/>
              <a:ext cx="1293022" cy="1053080"/>
            </a:xfrm>
            <a:prstGeom prst="rect">
              <a:avLst/>
            </a:prstGeom>
          </p:spPr>
        </p:pic>
        <p:sp>
          <p:nvSpPr>
            <p:cNvPr id="204" name="テキスト ボックス 203">
              <a:extLst>
                <a:ext uri="{FF2B5EF4-FFF2-40B4-BE49-F238E27FC236}">
                  <a16:creationId xmlns:a16="http://schemas.microsoft.com/office/drawing/2014/main" id="{72952FF1-9150-4F2B-B70C-E863A790D735}"/>
                </a:ext>
              </a:extLst>
            </p:cNvPr>
            <p:cNvSpPr txBox="1"/>
            <p:nvPr/>
          </p:nvSpPr>
          <p:spPr>
            <a:xfrm>
              <a:off x="549210" y="9156461"/>
              <a:ext cx="1032676" cy="415498"/>
            </a:xfrm>
            <a:prstGeom prst="rect">
              <a:avLst/>
            </a:prstGeom>
            <a:noFill/>
          </p:spPr>
          <p:txBody>
            <a:bodyPr wrap="square" rtlCol="0">
              <a:spAutoFit/>
            </a:bodyPr>
            <a:lstStyle/>
            <a:p>
              <a:r>
                <a:rPr kumimoji="1" lang="ja-JP" altLang="en-US" sz="1050" b="1" dirty="0">
                  <a:solidFill>
                    <a:srgbClr val="002060"/>
                  </a:solidFill>
                  <a:latin typeface="メイリオ" panose="020B0604030504040204" pitchFamily="50" charset="-128"/>
                  <a:ea typeface="メイリオ" panose="020B0604030504040204" pitchFamily="50" charset="-128"/>
                </a:rPr>
                <a:t>メルマガ登録</a:t>
              </a:r>
              <a:endParaRPr kumimoji="1" lang="en-US" altLang="ja-JP" sz="1050" b="1" dirty="0">
                <a:solidFill>
                  <a:srgbClr val="002060"/>
                </a:solidFill>
                <a:latin typeface="メイリオ" panose="020B0604030504040204" pitchFamily="50" charset="-128"/>
                <a:ea typeface="メイリオ" panose="020B0604030504040204" pitchFamily="50" charset="-128"/>
              </a:endParaRPr>
            </a:p>
            <a:p>
              <a:r>
                <a:rPr kumimoji="1" lang="ja-JP" altLang="en-US" sz="1050" b="1" dirty="0">
                  <a:solidFill>
                    <a:srgbClr val="002060"/>
                  </a:solidFill>
                  <a:latin typeface="メイリオ" panose="020B0604030504040204" pitchFamily="50" charset="-128"/>
                  <a:ea typeface="メイリオ" panose="020B0604030504040204" pitchFamily="50" charset="-128"/>
                </a:rPr>
                <a:t>お願いします</a:t>
              </a:r>
              <a:endParaRPr kumimoji="1" lang="en-US" altLang="ja-JP" sz="1050" b="1" dirty="0">
                <a:solidFill>
                  <a:srgbClr val="002060"/>
                </a:solidFill>
                <a:latin typeface="メイリオ" panose="020B0604030504040204" pitchFamily="50" charset="-128"/>
                <a:ea typeface="メイリオ" panose="020B0604030504040204" pitchFamily="50" charset="-128"/>
              </a:endParaRPr>
            </a:p>
          </p:txBody>
        </p:sp>
        <p:grpSp>
          <p:nvGrpSpPr>
            <p:cNvPr id="205" name="グループ化 204">
              <a:extLst>
                <a:ext uri="{FF2B5EF4-FFF2-40B4-BE49-F238E27FC236}">
                  <a16:creationId xmlns:a16="http://schemas.microsoft.com/office/drawing/2014/main" id="{69EEB8DE-9E7A-484F-B705-8339B79DEB22}"/>
                </a:ext>
              </a:extLst>
            </p:cNvPr>
            <p:cNvGrpSpPr/>
            <p:nvPr/>
          </p:nvGrpSpPr>
          <p:grpSpPr>
            <a:xfrm>
              <a:off x="769836" y="10016224"/>
              <a:ext cx="5990652" cy="347181"/>
              <a:chOff x="332509" y="5752860"/>
              <a:chExt cx="8700655" cy="347181"/>
            </a:xfrm>
          </p:grpSpPr>
          <p:sp>
            <p:nvSpPr>
              <p:cNvPr id="209" name="テキスト ボックス 208">
                <a:extLst>
                  <a:ext uri="{FF2B5EF4-FFF2-40B4-BE49-F238E27FC236}">
                    <a16:creationId xmlns:a16="http://schemas.microsoft.com/office/drawing/2014/main" id="{22C8F72A-FE7C-42C2-B8A2-604B88362537}"/>
                  </a:ext>
                </a:extLst>
              </p:cNvPr>
              <p:cNvSpPr txBox="1"/>
              <p:nvPr/>
            </p:nvSpPr>
            <p:spPr>
              <a:xfrm>
                <a:off x="332509" y="5752860"/>
                <a:ext cx="8700654" cy="338554"/>
              </a:xfrm>
              <a:prstGeom prst="rect">
                <a:avLst/>
              </a:prstGeom>
              <a:noFill/>
            </p:spPr>
            <p:txBody>
              <a:bodyPr wrap="square" rtlCol="0">
                <a:spAutoFit/>
              </a:bodyPr>
              <a:lstStyle/>
              <a:p>
                <a:pPr algn="ctr"/>
                <a:r>
                  <a:rPr kumimoji="1" lang="ja-JP" altLang="en-US" sz="1600" dirty="0">
                    <a:ln w="76200">
                      <a:solidFill>
                        <a:srgbClr val="FF3399"/>
                      </a:solidFill>
                    </a:ln>
                    <a:solidFill>
                      <a:srgbClr val="FF3399"/>
                    </a:solidFill>
                    <a:latin typeface="HG創英角ｺﾞｼｯｸUB" panose="020B0909000000000000" pitchFamily="49" charset="-128"/>
                    <a:ea typeface="HG創英角ｺﾞｼｯｸUB" panose="020B0909000000000000" pitchFamily="49" charset="-128"/>
                  </a:rPr>
                  <a:t>働く人の「こころ」と「からだ」の健康を無料でサポート！</a:t>
                </a:r>
              </a:p>
            </p:txBody>
          </p:sp>
          <p:sp>
            <p:nvSpPr>
              <p:cNvPr id="210" name="テキスト ボックス 209">
                <a:extLst>
                  <a:ext uri="{FF2B5EF4-FFF2-40B4-BE49-F238E27FC236}">
                    <a16:creationId xmlns:a16="http://schemas.microsoft.com/office/drawing/2014/main" id="{C49E6768-8EED-4BF5-A568-A1ADAD8EDCB0}"/>
                  </a:ext>
                </a:extLst>
              </p:cNvPr>
              <p:cNvSpPr txBox="1"/>
              <p:nvPr/>
            </p:nvSpPr>
            <p:spPr>
              <a:xfrm>
                <a:off x="332510" y="5761487"/>
                <a:ext cx="8700654" cy="338554"/>
              </a:xfrm>
              <a:prstGeom prst="rect">
                <a:avLst/>
              </a:prstGeom>
              <a:noFill/>
            </p:spPr>
            <p:txBody>
              <a:bodyPr wrap="square" rtlCol="0">
                <a:spAutoFit/>
              </a:bodyPr>
              <a:lstStyle/>
              <a:p>
                <a:pPr algn="ctr"/>
                <a:r>
                  <a:rPr kumimoji="1" lang="ja-JP" altLang="en-US" sz="1600" dirty="0">
                    <a:solidFill>
                      <a:schemeClr val="bg1"/>
                    </a:solidFill>
                    <a:latin typeface="HG創英角ｺﾞｼｯｸUB" panose="020B0909000000000000" pitchFamily="49" charset="-128"/>
                    <a:ea typeface="HG創英角ｺﾞｼｯｸUB" panose="020B0909000000000000" pitchFamily="49" charset="-128"/>
                  </a:rPr>
                  <a:t>働く人の「こころ」と「からだ」の健康を無料でサポート！</a:t>
                </a:r>
              </a:p>
            </p:txBody>
          </p:sp>
        </p:grpSp>
        <p:pic>
          <p:nvPicPr>
            <p:cNvPr id="206" name="図 205" descr="ミラー が含まれている画像&#10;&#10;自動的に生成された説明">
              <a:extLst>
                <a:ext uri="{FF2B5EF4-FFF2-40B4-BE49-F238E27FC236}">
                  <a16:creationId xmlns:a16="http://schemas.microsoft.com/office/drawing/2014/main" id="{C5F06D73-85A7-4D3B-844B-6490297B555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540" y="238538"/>
              <a:ext cx="1512106" cy="1086678"/>
            </a:xfrm>
            <a:prstGeom prst="rect">
              <a:avLst/>
            </a:prstGeom>
          </p:spPr>
        </p:pic>
        <p:sp>
          <p:nvSpPr>
            <p:cNvPr id="207" name="テキスト ボックス 206">
              <a:extLst>
                <a:ext uri="{FF2B5EF4-FFF2-40B4-BE49-F238E27FC236}">
                  <a16:creationId xmlns:a16="http://schemas.microsoft.com/office/drawing/2014/main" id="{C86833BE-6068-4BBF-8422-1D08BB42D2B8}"/>
                </a:ext>
              </a:extLst>
            </p:cNvPr>
            <p:cNvSpPr txBox="1"/>
            <p:nvPr/>
          </p:nvSpPr>
          <p:spPr>
            <a:xfrm>
              <a:off x="4980467" y="480170"/>
              <a:ext cx="1210942" cy="577081"/>
            </a:xfrm>
            <a:prstGeom prst="rect">
              <a:avLst/>
            </a:prstGeom>
            <a:noFill/>
          </p:spPr>
          <p:txBody>
            <a:bodyPr wrap="square" rtlCol="0">
              <a:spAutoFit/>
            </a:bodyPr>
            <a:lstStyle/>
            <a:p>
              <a:pPr algn="ctr"/>
              <a:r>
                <a:rPr kumimoji="1" lang="ja-JP" altLang="en-US" sz="1050" b="1" dirty="0">
                  <a:solidFill>
                    <a:srgbClr val="002060"/>
                  </a:solidFill>
                  <a:latin typeface="メイリオ" panose="020B0604030504040204" pitchFamily="50" charset="-128"/>
                  <a:ea typeface="メイリオ" panose="020B0604030504040204" pitchFamily="50" charset="-128"/>
                </a:rPr>
                <a:t>産保（さんぽ）</a:t>
              </a:r>
              <a:endParaRPr kumimoji="1" lang="en-US" altLang="ja-JP" sz="1050"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50" b="1" dirty="0">
                  <a:solidFill>
                    <a:srgbClr val="002060"/>
                  </a:solidFill>
                  <a:latin typeface="メイリオ" panose="020B0604030504040204" pitchFamily="50" charset="-128"/>
                  <a:ea typeface="メイリオ" panose="020B0604030504040204" pitchFamily="50" charset="-128"/>
                </a:rPr>
                <a:t>センターと呼んで下さい！</a:t>
              </a:r>
              <a:endParaRPr kumimoji="1" lang="en-US" altLang="ja-JP" sz="1050" b="1" dirty="0">
                <a:solidFill>
                  <a:srgbClr val="002060"/>
                </a:solidFill>
                <a:latin typeface="メイリオ" panose="020B0604030504040204" pitchFamily="50" charset="-128"/>
                <a:ea typeface="メイリオ" panose="020B0604030504040204" pitchFamily="50" charset="-128"/>
              </a:endParaRPr>
            </a:p>
          </p:txBody>
        </p:sp>
        <p:pic>
          <p:nvPicPr>
            <p:cNvPr id="208" name="図 207" descr="QR コード&#10;&#10;自動的に生成された説明">
              <a:extLst>
                <a:ext uri="{FF2B5EF4-FFF2-40B4-BE49-F238E27FC236}">
                  <a16:creationId xmlns:a16="http://schemas.microsoft.com/office/drawing/2014/main" id="{198CDB6B-2E7C-4372-BCC9-75798AAD5AB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90310" y="8256104"/>
              <a:ext cx="876783" cy="876783"/>
            </a:xfrm>
            <a:prstGeom prst="rect">
              <a:avLst/>
            </a:prstGeom>
          </p:spPr>
        </p:pic>
      </p:grpSp>
      <p:grpSp>
        <p:nvGrpSpPr>
          <p:cNvPr id="55" name="グループ化 54">
            <a:extLst>
              <a:ext uri="{FF2B5EF4-FFF2-40B4-BE49-F238E27FC236}">
                <a16:creationId xmlns:a16="http://schemas.microsoft.com/office/drawing/2014/main" id="{5816F80E-C801-4DA0-95B5-F2F87C974B1B}"/>
              </a:ext>
            </a:extLst>
          </p:cNvPr>
          <p:cNvGrpSpPr/>
          <p:nvPr/>
        </p:nvGrpSpPr>
        <p:grpSpPr>
          <a:xfrm>
            <a:off x="7497938" y="0"/>
            <a:ext cx="7693691" cy="10824235"/>
            <a:chOff x="3698667" y="0"/>
            <a:chExt cx="7693691" cy="10824235"/>
          </a:xfrm>
        </p:grpSpPr>
        <p:grpSp>
          <p:nvGrpSpPr>
            <p:cNvPr id="56" name="グループ化 55">
              <a:extLst>
                <a:ext uri="{FF2B5EF4-FFF2-40B4-BE49-F238E27FC236}">
                  <a16:creationId xmlns:a16="http://schemas.microsoft.com/office/drawing/2014/main" id="{7564FCFF-695D-4B7C-818C-CCF8481B1CF9}"/>
                </a:ext>
              </a:extLst>
            </p:cNvPr>
            <p:cNvGrpSpPr/>
            <p:nvPr/>
          </p:nvGrpSpPr>
          <p:grpSpPr>
            <a:xfrm>
              <a:off x="3766885" y="0"/>
              <a:ext cx="7585581" cy="10691814"/>
              <a:chOff x="-1" y="0"/>
              <a:chExt cx="7559676" cy="10655301"/>
            </a:xfrm>
          </p:grpSpPr>
          <p:grpSp>
            <p:nvGrpSpPr>
              <p:cNvPr id="109" name="グループ化 108">
                <a:extLst>
                  <a:ext uri="{FF2B5EF4-FFF2-40B4-BE49-F238E27FC236}">
                    <a16:creationId xmlns:a16="http://schemas.microsoft.com/office/drawing/2014/main" id="{5B0DCC97-D62A-4B53-963F-8606772D9C5C}"/>
                  </a:ext>
                </a:extLst>
              </p:cNvPr>
              <p:cNvGrpSpPr/>
              <p:nvPr/>
            </p:nvGrpSpPr>
            <p:grpSpPr>
              <a:xfrm>
                <a:off x="0" y="0"/>
                <a:ext cx="7559675" cy="10655301"/>
                <a:chOff x="0" y="0"/>
                <a:chExt cx="7559675" cy="10655301"/>
              </a:xfrm>
            </p:grpSpPr>
            <p:pic>
              <p:nvPicPr>
                <p:cNvPr id="111" name="図 110">
                  <a:extLst>
                    <a:ext uri="{FF2B5EF4-FFF2-40B4-BE49-F238E27FC236}">
                      <a16:creationId xmlns:a16="http://schemas.microsoft.com/office/drawing/2014/main" id="{00526544-8BCE-43FF-A7DC-86CC393FB33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3200400" cy="6019027"/>
                </a:xfrm>
                <a:prstGeom prst="rect">
                  <a:avLst/>
                </a:prstGeom>
              </p:spPr>
            </p:pic>
            <p:pic>
              <p:nvPicPr>
                <p:cNvPr id="112" name="図 111">
                  <a:extLst>
                    <a:ext uri="{FF2B5EF4-FFF2-40B4-BE49-F238E27FC236}">
                      <a16:creationId xmlns:a16="http://schemas.microsoft.com/office/drawing/2014/main" id="{EF47FD13-FF0D-43E8-A818-42073533444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00400" y="0"/>
                  <a:ext cx="3200400" cy="6019027"/>
                </a:xfrm>
                <a:prstGeom prst="rect">
                  <a:avLst/>
                </a:prstGeom>
              </p:spPr>
            </p:pic>
            <p:pic>
              <p:nvPicPr>
                <p:cNvPr id="113" name="図 112">
                  <a:extLst>
                    <a:ext uri="{FF2B5EF4-FFF2-40B4-BE49-F238E27FC236}">
                      <a16:creationId xmlns:a16="http://schemas.microsoft.com/office/drawing/2014/main" id="{1B6DF4F2-E5C1-4120-853B-F8A920CB9166}"/>
                    </a:ext>
                  </a:extLst>
                </p:cNvPr>
                <p:cNvPicPr>
                  <a:picLocks noChangeAspect="1"/>
                </p:cNvPicPr>
                <p:nvPr/>
              </p:nvPicPr>
              <p:blipFill rotWithShape="1">
                <a:blip r:embed="rId25">
                  <a:extLst>
                    <a:ext uri="{28A0092B-C50C-407E-A947-70E740481C1C}">
                      <a14:useLocalDpi xmlns:a14="http://schemas.microsoft.com/office/drawing/2010/main" val="0"/>
                    </a:ext>
                  </a:extLst>
                </a:blip>
                <a:srcRect r="63790"/>
                <a:stretch/>
              </p:blipFill>
              <p:spPr>
                <a:xfrm>
                  <a:off x="6400800" y="0"/>
                  <a:ext cx="1158875" cy="6019027"/>
                </a:xfrm>
                <a:prstGeom prst="rect">
                  <a:avLst/>
                </a:prstGeom>
              </p:spPr>
            </p:pic>
            <p:pic>
              <p:nvPicPr>
                <p:cNvPr id="114" name="図 113">
                  <a:extLst>
                    <a:ext uri="{FF2B5EF4-FFF2-40B4-BE49-F238E27FC236}">
                      <a16:creationId xmlns:a16="http://schemas.microsoft.com/office/drawing/2014/main" id="{57AC557F-5604-40A7-A0E8-935A06A9F264}"/>
                    </a:ext>
                  </a:extLst>
                </p:cNvPr>
                <p:cNvPicPr>
                  <a:picLocks noChangeAspect="1"/>
                </p:cNvPicPr>
                <p:nvPr/>
              </p:nvPicPr>
              <p:blipFill rotWithShape="1">
                <a:blip r:embed="rId25">
                  <a:extLst>
                    <a:ext uri="{28A0092B-C50C-407E-A947-70E740481C1C}">
                      <a14:useLocalDpi xmlns:a14="http://schemas.microsoft.com/office/drawing/2010/main" val="0"/>
                    </a:ext>
                  </a:extLst>
                </a:blip>
                <a:srcRect b="2888"/>
                <a:stretch/>
              </p:blipFill>
              <p:spPr>
                <a:xfrm>
                  <a:off x="0" y="4810127"/>
                  <a:ext cx="3200400" cy="5845174"/>
                </a:xfrm>
                <a:prstGeom prst="rect">
                  <a:avLst/>
                </a:prstGeom>
              </p:spPr>
            </p:pic>
            <p:pic>
              <p:nvPicPr>
                <p:cNvPr id="115" name="図 114">
                  <a:extLst>
                    <a:ext uri="{FF2B5EF4-FFF2-40B4-BE49-F238E27FC236}">
                      <a16:creationId xmlns:a16="http://schemas.microsoft.com/office/drawing/2014/main" id="{76003BBD-28CD-41CE-95D6-28A44C07B22D}"/>
                    </a:ext>
                  </a:extLst>
                </p:cNvPr>
                <p:cNvPicPr>
                  <a:picLocks noChangeAspect="1"/>
                </p:cNvPicPr>
                <p:nvPr/>
              </p:nvPicPr>
              <p:blipFill rotWithShape="1">
                <a:blip r:embed="rId25">
                  <a:extLst>
                    <a:ext uri="{28A0092B-C50C-407E-A947-70E740481C1C}">
                      <a14:useLocalDpi xmlns:a14="http://schemas.microsoft.com/office/drawing/2010/main" val="0"/>
                    </a:ext>
                  </a:extLst>
                </a:blip>
                <a:srcRect b="2888"/>
                <a:stretch/>
              </p:blipFill>
              <p:spPr>
                <a:xfrm>
                  <a:off x="3200400" y="4810127"/>
                  <a:ext cx="3200400" cy="5845174"/>
                </a:xfrm>
                <a:prstGeom prst="rect">
                  <a:avLst/>
                </a:prstGeom>
              </p:spPr>
            </p:pic>
            <p:pic>
              <p:nvPicPr>
                <p:cNvPr id="116" name="図 115">
                  <a:extLst>
                    <a:ext uri="{FF2B5EF4-FFF2-40B4-BE49-F238E27FC236}">
                      <a16:creationId xmlns:a16="http://schemas.microsoft.com/office/drawing/2014/main" id="{9496A838-3177-4C75-A438-DD0E78EFFC7A}"/>
                    </a:ext>
                  </a:extLst>
                </p:cNvPr>
                <p:cNvPicPr>
                  <a:picLocks noChangeAspect="1"/>
                </p:cNvPicPr>
                <p:nvPr/>
              </p:nvPicPr>
              <p:blipFill rotWithShape="1">
                <a:blip r:embed="rId25">
                  <a:extLst>
                    <a:ext uri="{28A0092B-C50C-407E-A947-70E740481C1C}">
                      <a14:useLocalDpi xmlns:a14="http://schemas.microsoft.com/office/drawing/2010/main" val="0"/>
                    </a:ext>
                  </a:extLst>
                </a:blip>
                <a:srcRect r="63790" b="2888"/>
                <a:stretch/>
              </p:blipFill>
              <p:spPr>
                <a:xfrm>
                  <a:off x="6400800" y="4810127"/>
                  <a:ext cx="1158875" cy="5845174"/>
                </a:xfrm>
                <a:prstGeom prst="rect">
                  <a:avLst/>
                </a:prstGeom>
              </p:spPr>
            </p:pic>
          </p:grpSp>
          <p:sp>
            <p:nvSpPr>
              <p:cNvPr id="110" name="正方形/長方形 109">
                <a:extLst>
                  <a:ext uri="{FF2B5EF4-FFF2-40B4-BE49-F238E27FC236}">
                    <a16:creationId xmlns:a16="http://schemas.microsoft.com/office/drawing/2014/main" id="{6BA83040-E67A-4791-A34B-7F488727C7EE}"/>
                  </a:ext>
                </a:extLst>
              </p:cNvPr>
              <p:cNvSpPr/>
              <p:nvPr/>
            </p:nvSpPr>
            <p:spPr>
              <a:xfrm flipH="1">
                <a:off x="-1" y="0"/>
                <a:ext cx="7559675" cy="106553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530"/>
              </a:p>
            </p:txBody>
          </p:sp>
        </p:grpSp>
        <p:pic>
          <p:nvPicPr>
            <p:cNvPr id="57" name="図 56" descr="図形&#10;&#10;中程度の精度で自動的に生成された説明">
              <a:extLst>
                <a:ext uri="{FF2B5EF4-FFF2-40B4-BE49-F238E27FC236}">
                  <a16:creationId xmlns:a16="http://schemas.microsoft.com/office/drawing/2014/main" id="{63BAD0A4-0C6E-43E6-A4E9-A61D07F38631}"/>
                </a:ext>
              </a:extLst>
            </p:cNvPr>
            <p:cNvPicPr>
              <a:picLocks noChangeAspect="1"/>
            </p:cNvPicPr>
            <p:nvPr/>
          </p:nvPicPr>
          <p:blipFill rotWithShape="1">
            <a:blip r:embed="rId26">
              <a:extLst>
                <a:ext uri="{28A0092B-C50C-407E-A947-70E740481C1C}">
                  <a14:useLocalDpi xmlns:a14="http://schemas.microsoft.com/office/drawing/2010/main" val="0"/>
                </a:ext>
              </a:extLst>
            </a:blip>
            <a:srcRect t="28970" b="40861"/>
            <a:stretch/>
          </p:blipFill>
          <p:spPr>
            <a:xfrm>
              <a:off x="3698667" y="2894472"/>
              <a:ext cx="7680393" cy="2992353"/>
            </a:xfrm>
            <a:prstGeom prst="rect">
              <a:avLst/>
            </a:prstGeom>
          </p:spPr>
        </p:pic>
        <p:pic>
          <p:nvPicPr>
            <p:cNvPr id="58" name="図 57" descr="図形&#10;&#10;中程度の精度で自動的に生成された説明">
              <a:extLst>
                <a:ext uri="{FF2B5EF4-FFF2-40B4-BE49-F238E27FC236}">
                  <a16:creationId xmlns:a16="http://schemas.microsoft.com/office/drawing/2014/main" id="{04821E3F-1929-48E8-8C91-2ACFBCF5B34D}"/>
                </a:ext>
              </a:extLst>
            </p:cNvPr>
            <p:cNvPicPr>
              <a:picLocks noChangeAspect="1"/>
            </p:cNvPicPr>
            <p:nvPr/>
          </p:nvPicPr>
          <p:blipFill rotWithShape="1">
            <a:blip r:embed="rId26">
              <a:extLst>
                <a:ext uri="{28A0092B-C50C-407E-A947-70E740481C1C}">
                  <a14:useLocalDpi xmlns:a14="http://schemas.microsoft.com/office/drawing/2010/main" val="0"/>
                </a:ext>
              </a:extLst>
            </a:blip>
            <a:srcRect t="28970" b="40861"/>
            <a:stretch/>
          </p:blipFill>
          <p:spPr>
            <a:xfrm>
              <a:off x="3700399" y="6504767"/>
              <a:ext cx="7680393" cy="2992353"/>
            </a:xfrm>
            <a:prstGeom prst="rect">
              <a:avLst/>
            </a:prstGeom>
          </p:spPr>
        </p:pic>
        <p:pic>
          <p:nvPicPr>
            <p:cNvPr id="59" name="図 58">
              <a:extLst>
                <a:ext uri="{FF2B5EF4-FFF2-40B4-BE49-F238E27FC236}">
                  <a16:creationId xmlns:a16="http://schemas.microsoft.com/office/drawing/2014/main" id="{353DB53D-4454-4C75-B66A-EF3CEF93EF37}"/>
                </a:ext>
              </a:extLst>
            </p:cNvPr>
            <p:cNvPicPr>
              <a:picLocks noChangeAspect="1"/>
            </p:cNvPicPr>
            <p:nvPr/>
          </p:nvPicPr>
          <p:blipFill rotWithShape="1">
            <a:blip r:embed="rId27">
              <a:extLst>
                <a:ext uri="{28A0092B-C50C-407E-A947-70E740481C1C}">
                  <a14:useLocalDpi xmlns:a14="http://schemas.microsoft.com/office/drawing/2010/main" val="0"/>
                </a:ext>
              </a:extLst>
            </a:blip>
            <a:srcRect l="19986" t="-346" r="65728" b="346"/>
            <a:stretch/>
          </p:blipFill>
          <p:spPr>
            <a:xfrm rot="5400000">
              <a:off x="6818684" y="-2586381"/>
              <a:ext cx="1436138" cy="7061021"/>
            </a:xfrm>
            <a:prstGeom prst="rect">
              <a:avLst/>
            </a:prstGeom>
          </p:spPr>
        </p:pic>
        <p:pic>
          <p:nvPicPr>
            <p:cNvPr id="61" name="図 60" descr="図形&#10;&#10;中程度の精度で自動的に生成された説明">
              <a:extLst>
                <a:ext uri="{FF2B5EF4-FFF2-40B4-BE49-F238E27FC236}">
                  <a16:creationId xmlns:a16="http://schemas.microsoft.com/office/drawing/2014/main" id="{81C5FF15-13D4-4B9F-A86B-6863C6DAB2C4}"/>
                </a:ext>
              </a:extLst>
            </p:cNvPr>
            <p:cNvPicPr>
              <a:picLocks noChangeAspect="1"/>
            </p:cNvPicPr>
            <p:nvPr/>
          </p:nvPicPr>
          <p:blipFill rotWithShape="1">
            <a:blip r:embed="rId28">
              <a:extLst>
                <a:ext uri="{28A0092B-C50C-407E-A947-70E740481C1C}">
                  <a14:useLocalDpi xmlns:a14="http://schemas.microsoft.com/office/drawing/2010/main" val="0"/>
                </a:ext>
              </a:extLst>
            </a:blip>
            <a:srcRect t="87804" b="1"/>
            <a:stretch/>
          </p:blipFill>
          <p:spPr>
            <a:xfrm>
              <a:off x="3713693" y="9561951"/>
              <a:ext cx="7678665" cy="1262284"/>
            </a:xfrm>
            <a:prstGeom prst="rect">
              <a:avLst/>
            </a:prstGeom>
          </p:spPr>
        </p:pic>
        <p:sp>
          <p:nvSpPr>
            <p:cNvPr id="65" name="テキスト ボックス 64">
              <a:extLst>
                <a:ext uri="{FF2B5EF4-FFF2-40B4-BE49-F238E27FC236}">
                  <a16:creationId xmlns:a16="http://schemas.microsoft.com/office/drawing/2014/main" id="{21A05CA2-D933-42DA-84AB-37BC28B781C3}"/>
                </a:ext>
              </a:extLst>
            </p:cNvPr>
            <p:cNvSpPr txBox="1"/>
            <p:nvPr/>
          </p:nvSpPr>
          <p:spPr>
            <a:xfrm>
              <a:off x="3947558" y="687555"/>
              <a:ext cx="4753212" cy="481670"/>
            </a:xfrm>
            <a:prstGeom prst="rect">
              <a:avLst/>
            </a:prstGeom>
            <a:noFill/>
          </p:spPr>
          <p:txBody>
            <a:bodyPr wrap="square">
              <a:spAutoFit/>
            </a:bodyPr>
            <a:lstStyle/>
            <a:p>
              <a:r>
                <a:rPr lang="ja-JP" altLang="en-US" sz="2530" b="1" dirty="0">
                  <a:solidFill>
                    <a:schemeClr val="accent4">
                      <a:lumMod val="50000"/>
                    </a:schemeClr>
                  </a:solidFill>
                  <a:latin typeface="メイリオ" panose="020B0604030504040204" pitchFamily="50" charset="-128"/>
                  <a:ea typeface="メイリオ" panose="020B0604030504040204" pitchFamily="50" charset="-128"/>
                </a:rPr>
                <a:t>小規模事業場向けサービス</a:t>
              </a:r>
            </a:p>
          </p:txBody>
        </p:sp>
        <p:sp>
          <p:nvSpPr>
            <p:cNvPr id="67" name="テキスト ボックス 66">
              <a:extLst>
                <a:ext uri="{FF2B5EF4-FFF2-40B4-BE49-F238E27FC236}">
                  <a16:creationId xmlns:a16="http://schemas.microsoft.com/office/drawing/2014/main" id="{9743DF77-85E6-4C5C-BF5D-E8730909374E}"/>
                </a:ext>
              </a:extLst>
            </p:cNvPr>
            <p:cNvSpPr txBox="1"/>
            <p:nvPr/>
          </p:nvSpPr>
          <p:spPr>
            <a:xfrm>
              <a:off x="3947557" y="1033582"/>
              <a:ext cx="6125754" cy="525013"/>
            </a:xfrm>
            <a:prstGeom prst="rect">
              <a:avLst/>
            </a:prstGeom>
            <a:noFill/>
          </p:spPr>
          <p:txBody>
            <a:bodyPr wrap="square">
              <a:spAutoFit/>
            </a:bodyPr>
            <a:lstStyle/>
            <a:p>
              <a:r>
                <a:rPr lang="ja-JP" altLang="en-US" sz="2810" b="1" dirty="0">
                  <a:solidFill>
                    <a:schemeClr val="accent4">
                      <a:lumMod val="50000"/>
                    </a:schemeClr>
                  </a:solidFill>
                  <a:latin typeface="メイリオ" panose="020B0604030504040204" pitchFamily="50" charset="-128"/>
                  <a:ea typeface="メイリオ" panose="020B0604030504040204" pitchFamily="50" charset="-128"/>
                </a:rPr>
                <a:t>地域窓口（地域産業保健センター）</a:t>
              </a:r>
            </a:p>
          </p:txBody>
        </p:sp>
        <p:sp>
          <p:nvSpPr>
            <p:cNvPr id="68" name="テキスト ボックス 67">
              <a:extLst>
                <a:ext uri="{FF2B5EF4-FFF2-40B4-BE49-F238E27FC236}">
                  <a16:creationId xmlns:a16="http://schemas.microsoft.com/office/drawing/2014/main" id="{1A7E8D35-44CA-49DF-AC8A-CD9AC2892681}"/>
                </a:ext>
              </a:extLst>
            </p:cNvPr>
            <p:cNvSpPr txBox="1"/>
            <p:nvPr/>
          </p:nvSpPr>
          <p:spPr>
            <a:xfrm>
              <a:off x="4005410" y="2057378"/>
              <a:ext cx="7075148" cy="494130"/>
            </a:xfrm>
            <a:prstGeom prst="rect">
              <a:avLst/>
            </a:prstGeom>
            <a:noFill/>
          </p:spPr>
          <p:txBody>
            <a:bodyPr wrap="square">
              <a:spAutoFit/>
            </a:bodyPr>
            <a:lstStyle/>
            <a:p>
              <a:r>
                <a:rPr lang="ja-JP" altLang="en-US" sz="1405" b="1" dirty="0">
                  <a:solidFill>
                    <a:schemeClr val="accent4">
                      <a:lumMod val="75000"/>
                    </a:schemeClr>
                  </a:solidFill>
                  <a:latin typeface="メイリオ" panose="020B0604030504040204" pitchFamily="50" charset="-128"/>
                  <a:ea typeface="メイリオ" panose="020B0604030504040204" pitchFamily="50" charset="-128"/>
                </a:rPr>
                <a:t>　</a:t>
              </a:r>
              <a:r>
                <a:rPr lang="ja-JP" altLang="en-US" sz="1204" b="1" dirty="0">
                  <a:solidFill>
                    <a:schemeClr val="accent4">
                      <a:lumMod val="50000"/>
                    </a:schemeClr>
                  </a:solidFill>
                  <a:latin typeface="メイリオ" panose="020B0604030504040204" pitchFamily="50" charset="-128"/>
                  <a:ea typeface="メイリオ" panose="020B0604030504040204" pitchFamily="50" charset="-128"/>
                </a:rPr>
                <a:t>産業医の選任義務のない労働者数</a:t>
              </a:r>
              <a:r>
                <a:rPr lang="en-US" altLang="ja-JP" sz="1204" b="1" dirty="0">
                  <a:solidFill>
                    <a:schemeClr val="accent4">
                      <a:lumMod val="50000"/>
                    </a:schemeClr>
                  </a:solidFill>
                  <a:latin typeface="メイリオ" panose="020B0604030504040204" pitchFamily="50" charset="-128"/>
                  <a:ea typeface="メイリオ" panose="020B0604030504040204" pitchFamily="50" charset="-128"/>
                </a:rPr>
                <a:t>50</a:t>
              </a:r>
              <a:r>
                <a:rPr lang="ja-JP" altLang="en-US" sz="1204" b="1" dirty="0">
                  <a:solidFill>
                    <a:schemeClr val="accent4">
                      <a:lumMod val="50000"/>
                    </a:schemeClr>
                  </a:solidFill>
                  <a:latin typeface="メイリオ" panose="020B0604030504040204" pitchFamily="50" charset="-128"/>
                  <a:ea typeface="メイリオ" panose="020B0604030504040204" pitchFamily="50" charset="-128"/>
                </a:rPr>
                <a:t>人未満の小規模事業場の事業主やそこで働く人を対象として、労働安全衛生法で定められた保健指導などの産業保健サービスを提供しています。</a:t>
              </a:r>
            </a:p>
          </p:txBody>
        </p:sp>
        <p:sp>
          <p:nvSpPr>
            <p:cNvPr id="69" name="テキスト ボックス 68">
              <a:extLst>
                <a:ext uri="{FF2B5EF4-FFF2-40B4-BE49-F238E27FC236}">
                  <a16:creationId xmlns:a16="http://schemas.microsoft.com/office/drawing/2014/main" id="{E4F9A70F-48A8-4EC2-99EC-6A3AA34498A0}"/>
                </a:ext>
              </a:extLst>
            </p:cNvPr>
            <p:cNvSpPr txBox="1"/>
            <p:nvPr/>
          </p:nvSpPr>
          <p:spPr>
            <a:xfrm>
              <a:off x="3978815" y="9688037"/>
              <a:ext cx="7075148" cy="833845"/>
            </a:xfrm>
            <a:prstGeom prst="rect">
              <a:avLst/>
            </a:prstGeom>
            <a:noFill/>
          </p:spPr>
          <p:txBody>
            <a:bodyPr wrap="square">
              <a:spAutoFit/>
            </a:bodyPr>
            <a:lstStyle/>
            <a:p>
              <a:pPr marL="286722" indent="-286722">
                <a:buFont typeface="Wingdings" panose="05000000000000000000" pitchFamily="2" charset="2"/>
                <a:buChar char="u"/>
              </a:pPr>
              <a:r>
                <a:rPr lang="ja-JP" altLang="en-US" sz="1204" dirty="0">
                  <a:solidFill>
                    <a:schemeClr val="accent4">
                      <a:lumMod val="50000"/>
                    </a:schemeClr>
                  </a:solidFill>
                </a:rPr>
                <a:t>　</a:t>
              </a:r>
              <a:r>
                <a:rPr lang="ja-JP" altLang="en-US" sz="1204" b="1" dirty="0">
                  <a:solidFill>
                    <a:schemeClr val="accent4">
                      <a:lumMod val="50000"/>
                    </a:schemeClr>
                  </a:solidFill>
                </a:rPr>
                <a:t>地域窓口（裏面の地域産業保健センター）の利用は労働者数</a:t>
              </a:r>
              <a:r>
                <a:rPr lang="en-US" altLang="ja-JP" sz="1204" b="1" dirty="0">
                  <a:solidFill>
                    <a:schemeClr val="accent4">
                      <a:lumMod val="50000"/>
                    </a:schemeClr>
                  </a:solidFill>
                </a:rPr>
                <a:t>50</a:t>
              </a:r>
              <a:r>
                <a:rPr lang="ja-JP" altLang="en-US" sz="1204" b="1" dirty="0">
                  <a:solidFill>
                    <a:schemeClr val="accent4">
                      <a:lumMod val="50000"/>
                    </a:schemeClr>
                  </a:solidFill>
                </a:rPr>
                <a:t>人未満 の事業場、及びそこで働く労働者に限られます。 </a:t>
              </a:r>
              <a:endParaRPr lang="en-US" altLang="ja-JP" sz="1204" b="1" dirty="0">
                <a:solidFill>
                  <a:schemeClr val="accent4">
                    <a:lumMod val="50000"/>
                  </a:schemeClr>
                </a:solidFill>
              </a:endParaRPr>
            </a:p>
            <a:p>
              <a:pPr marL="286722" indent="-286722">
                <a:buFont typeface="Wingdings" panose="05000000000000000000" pitchFamily="2" charset="2"/>
                <a:buChar char="u"/>
              </a:pPr>
              <a:r>
                <a:rPr lang="ja-JP" altLang="en-US" sz="1204" b="1" dirty="0">
                  <a:solidFill>
                    <a:schemeClr val="accent4">
                      <a:lumMod val="50000"/>
                    </a:schemeClr>
                  </a:solidFill>
                </a:rPr>
                <a:t>　事前の申込みが必要です。また、利用回数には制限がありますので、事前にご相談下さるようお願いいたします。 </a:t>
              </a:r>
            </a:p>
          </p:txBody>
        </p:sp>
        <p:sp>
          <p:nvSpPr>
            <p:cNvPr id="71" name="テキスト ボックス 70">
              <a:extLst>
                <a:ext uri="{FF2B5EF4-FFF2-40B4-BE49-F238E27FC236}">
                  <a16:creationId xmlns:a16="http://schemas.microsoft.com/office/drawing/2014/main" id="{A369BFF5-A77D-4C04-8B52-518E043BCA40}"/>
                </a:ext>
              </a:extLst>
            </p:cNvPr>
            <p:cNvSpPr txBox="1"/>
            <p:nvPr/>
          </p:nvSpPr>
          <p:spPr>
            <a:xfrm>
              <a:off x="7769458" y="3114418"/>
              <a:ext cx="3098337" cy="1459227"/>
            </a:xfrm>
            <a:prstGeom prst="rect">
              <a:avLst/>
            </a:prstGeom>
            <a:noFill/>
          </p:spPr>
          <p:txBody>
            <a:bodyPr wrap="square">
              <a:spAutoFit/>
            </a:bodyPr>
            <a:lstStyle/>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長時間労働者及び高ストレス者</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に対する面接指導</a:t>
              </a:r>
              <a:endParaRPr lang="en-US" altLang="ja-JP" sz="1405" dirty="0">
                <a:solidFill>
                  <a:schemeClr val="accent4">
                    <a:lumMod val="50000"/>
                  </a:schemeClr>
                </a:solidFill>
                <a:latin typeface="メイリオ" panose="020B0604030504040204" pitchFamily="50" charset="-128"/>
                <a:ea typeface="メイリオ" panose="020B0604030504040204" pitchFamily="50" charset="-128"/>
              </a:endParaRPr>
            </a:p>
            <a:p>
              <a:endParaRPr lang="en-US" altLang="ja-JP" sz="1054"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405" dirty="0">
                  <a:solidFill>
                    <a:schemeClr val="accent4">
                      <a:lumMod val="50000"/>
                    </a:schemeClr>
                  </a:solidFill>
                  <a:latin typeface="メイリオ" panose="020B0604030504040204" pitchFamily="50" charset="-128"/>
                  <a:ea typeface="メイリオ" panose="020B0604030504040204" pitchFamily="50" charset="-128"/>
                </a:rPr>
                <a:t>　</a:t>
              </a:r>
              <a:r>
                <a:rPr lang="ja-JP" altLang="en-US" sz="1204" dirty="0">
                  <a:solidFill>
                    <a:schemeClr val="accent4">
                      <a:lumMod val="50000"/>
                    </a:schemeClr>
                  </a:solidFill>
                  <a:latin typeface="メイリオ" panose="020B0604030504040204" pitchFamily="50" charset="-128"/>
                  <a:ea typeface="メイリオ" panose="020B0604030504040204" pitchFamily="50" charset="-128"/>
                </a:rPr>
                <a:t>時間外労働が長時間に及ぶ労働者やストレスチェックの結果、高ストレスとされた労働者に対し、医師が面接指導等を行います。</a:t>
              </a:r>
            </a:p>
          </p:txBody>
        </p:sp>
        <p:sp>
          <p:nvSpPr>
            <p:cNvPr id="75" name="テキスト ボックス 74">
              <a:extLst>
                <a:ext uri="{FF2B5EF4-FFF2-40B4-BE49-F238E27FC236}">
                  <a16:creationId xmlns:a16="http://schemas.microsoft.com/office/drawing/2014/main" id="{D9EC39F2-B958-41F6-B570-12391F238D59}"/>
                </a:ext>
              </a:extLst>
            </p:cNvPr>
            <p:cNvSpPr txBox="1"/>
            <p:nvPr/>
          </p:nvSpPr>
          <p:spPr>
            <a:xfrm>
              <a:off x="7769459" y="6846579"/>
              <a:ext cx="3178123" cy="1644526"/>
            </a:xfrm>
            <a:prstGeom prst="rect">
              <a:avLst/>
            </a:prstGeom>
            <a:noFill/>
          </p:spPr>
          <p:txBody>
            <a:bodyPr wrap="square">
              <a:spAutoFit/>
            </a:bodyPr>
            <a:lstStyle/>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個別訪問による</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産業保健指導の実施</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endParaRPr lang="en-US" altLang="ja-JP" sz="1054"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405" dirty="0">
                  <a:solidFill>
                    <a:schemeClr val="accent4">
                      <a:lumMod val="50000"/>
                    </a:schemeClr>
                  </a:solidFill>
                  <a:latin typeface="メイリオ" panose="020B0604030504040204" pitchFamily="50" charset="-128"/>
                  <a:ea typeface="メイリオ" panose="020B0604030504040204" pitchFamily="50" charset="-128"/>
                </a:rPr>
                <a:t>　</a:t>
              </a:r>
              <a:r>
                <a:rPr lang="ja-JP" altLang="en-US" sz="1204" dirty="0">
                  <a:solidFill>
                    <a:schemeClr val="accent4">
                      <a:lumMod val="50000"/>
                    </a:schemeClr>
                  </a:solidFill>
                  <a:latin typeface="メイリオ" panose="020B0604030504040204" pitchFamily="50" charset="-128"/>
                  <a:ea typeface="メイリオ" panose="020B0604030504040204" pitchFamily="50" charset="-128"/>
                </a:rPr>
                <a:t>医師または労働衛生工学の専門スタッフが、事業場を訪問し、作業環境管理、作業管理、メンタルヘルス対策等の健康管理の状況を踏まえ、総合的な助言・指導を行います。</a:t>
              </a:r>
            </a:p>
          </p:txBody>
        </p:sp>
        <p:pic>
          <p:nvPicPr>
            <p:cNvPr id="77" name="図 76">
              <a:extLst>
                <a:ext uri="{FF2B5EF4-FFF2-40B4-BE49-F238E27FC236}">
                  <a16:creationId xmlns:a16="http://schemas.microsoft.com/office/drawing/2014/main" id="{B3B7945C-86AC-4493-8B61-0F2FA6D83A4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rot="20244265" flipV="1">
              <a:off x="7016897" y="6709784"/>
              <a:ext cx="393625" cy="462444"/>
            </a:xfrm>
            <a:prstGeom prst="rect">
              <a:avLst/>
            </a:prstGeom>
          </p:spPr>
        </p:pic>
        <p:pic>
          <p:nvPicPr>
            <p:cNvPr id="78" name="図 77">
              <a:extLst>
                <a:ext uri="{FF2B5EF4-FFF2-40B4-BE49-F238E27FC236}">
                  <a16:creationId xmlns:a16="http://schemas.microsoft.com/office/drawing/2014/main" id="{367F5035-3F83-4B76-94BC-D11DF1DC4C3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52009" y="3065374"/>
              <a:ext cx="759259" cy="503667"/>
            </a:xfrm>
            <a:prstGeom prst="rect">
              <a:avLst/>
            </a:prstGeom>
          </p:spPr>
        </p:pic>
        <p:grpSp>
          <p:nvGrpSpPr>
            <p:cNvPr id="79" name="グループ化 78">
              <a:extLst>
                <a:ext uri="{FF2B5EF4-FFF2-40B4-BE49-F238E27FC236}">
                  <a16:creationId xmlns:a16="http://schemas.microsoft.com/office/drawing/2014/main" id="{9462F862-4474-4490-B9E3-68BD2B51ABCC}"/>
                </a:ext>
              </a:extLst>
            </p:cNvPr>
            <p:cNvGrpSpPr/>
            <p:nvPr/>
          </p:nvGrpSpPr>
          <p:grpSpPr>
            <a:xfrm>
              <a:off x="5222128" y="8390776"/>
              <a:ext cx="1297357" cy="838121"/>
              <a:chOff x="5752979" y="5466319"/>
              <a:chExt cx="1032676" cy="651050"/>
            </a:xfrm>
          </p:grpSpPr>
          <p:pic>
            <p:nvPicPr>
              <p:cNvPr id="107" name="図 106">
                <a:extLst>
                  <a:ext uri="{FF2B5EF4-FFF2-40B4-BE49-F238E27FC236}">
                    <a16:creationId xmlns:a16="http://schemas.microsoft.com/office/drawing/2014/main" id="{5D37AF66-C80E-4F03-9A77-8A126465A7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1684" y="5466319"/>
                <a:ext cx="825010" cy="651050"/>
              </a:xfrm>
              <a:prstGeom prst="rect">
                <a:avLst/>
              </a:prstGeom>
            </p:spPr>
          </p:pic>
          <p:sp>
            <p:nvSpPr>
              <p:cNvPr id="108" name="テキスト ボックス 107">
                <a:extLst>
                  <a:ext uri="{FF2B5EF4-FFF2-40B4-BE49-F238E27FC236}">
                    <a16:creationId xmlns:a16="http://schemas.microsoft.com/office/drawing/2014/main" id="{3E17FDFA-1AD3-4EED-BAEC-E017ED258950}"/>
                  </a:ext>
                </a:extLst>
              </p:cNvPr>
              <p:cNvSpPr txBox="1"/>
              <p:nvPr/>
            </p:nvSpPr>
            <p:spPr>
              <a:xfrm>
                <a:off x="5752979" y="5636533"/>
                <a:ext cx="1032676" cy="312568"/>
              </a:xfrm>
              <a:prstGeom prst="rect">
                <a:avLst/>
              </a:prstGeom>
              <a:noFill/>
            </p:spPr>
            <p:txBody>
              <a:bodyPr wrap="square" rtlCol="0">
                <a:spAutoFit/>
              </a:bodyPr>
              <a:lstStyle/>
              <a:p>
                <a:pPr algn="ctr"/>
                <a:r>
                  <a:rPr kumimoji="1" lang="ja-JP" altLang="en-US" sz="1003" b="1" dirty="0">
                    <a:solidFill>
                      <a:schemeClr val="bg1"/>
                    </a:solidFill>
                    <a:latin typeface="メイリオ" panose="020B0604030504040204" pitchFamily="50" charset="-128"/>
                    <a:ea typeface="メイリオ" panose="020B0604030504040204" pitchFamily="50" charset="-128"/>
                  </a:rPr>
                  <a:t>メンタル</a:t>
                </a:r>
                <a:endParaRPr kumimoji="1" lang="en-US" altLang="ja-JP" sz="1003"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003" b="1" dirty="0">
                    <a:solidFill>
                      <a:schemeClr val="bg1"/>
                    </a:solidFill>
                    <a:latin typeface="メイリオ" panose="020B0604030504040204" pitchFamily="50" charset="-128"/>
                    <a:ea typeface="メイリオ" panose="020B0604030504040204" pitchFamily="50" charset="-128"/>
                  </a:rPr>
                  <a:t>ヘルス</a:t>
                </a:r>
                <a:endParaRPr kumimoji="1" lang="en-US" altLang="ja-JP" sz="1003" b="1" dirty="0">
                  <a:solidFill>
                    <a:schemeClr val="bg1"/>
                  </a:solidFill>
                  <a:latin typeface="メイリオ" panose="020B0604030504040204" pitchFamily="50" charset="-128"/>
                  <a:ea typeface="メイリオ" panose="020B0604030504040204" pitchFamily="50" charset="-128"/>
                </a:endParaRPr>
              </a:p>
            </p:txBody>
          </p:sp>
        </p:grpSp>
        <p:sp>
          <p:nvSpPr>
            <p:cNvPr id="80" name="テキスト ボックス 79">
              <a:extLst>
                <a:ext uri="{FF2B5EF4-FFF2-40B4-BE49-F238E27FC236}">
                  <a16:creationId xmlns:a16="http://schemas.microsoft.com/office/drawing/2014/main" id="{FAEFD294-1EE6-4E33-8470-0405D1D69134}"/>
                </a:ext>
              </a:extLst>
            </p:cNvPr>
            <p:cNvSpPr txBox="1"/>
            <p:nvPr/>
          </p:nvSpPr>
          <p:spPr>
            <a:xfrm>
              <a:off x="4152516" y="6846579"/>
              <a:ext cx="3151528" cy="1459227"/>
            </a:xfrm>
            <a:prstGeom prst="rect">
              <a:avLst/>
            </a:prstGeom>
            <a:noFill/>
          </p:spPr>
          <p:txBody>
            <a:bodyPr wrap="square">
              <a:spAutoFit/>
            </a:bodyPr>
            <a:lstStyle/>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労働者の健康管理に係る相談</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（メンタルヘルスを含む）</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endParaRPr lang="en-US" altLang="ja-JP" sz="1054"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405" dirty="0">
                  <a:solidFill>
                    <a:schemeClr val="accent4">
                      <a:lumMod val="50000"/>
                    </a:schemeClr>
                  </a:solidFill>
                  <a:latin typeface="メイリオ" panose="020B0604030504040204" pitchFamily="50" charset="-128"/>
                  <a:ea typeface="メイリオ" panose="020B0604030504040204" pitchFamily="50" charset="-128"/>
                </a:rPr>
                <a:t>　</a:t>
              </a:r>
              <a:r>
                <a:rPr lang="ja-JP" altLang="en-US" sz="1204" dirty="0">
                  <a:solidFill>
                    <a:schemeClr val="accent4">
                      <a:lumMod val="50000"/>
                    </a:schemeClr>
                  </a:solidFill>
                  <a:latin typeface="メイリオ" panose="020B0604030504040204" pitchFamily="50" charset="-128"/>
                  <a:ea typeface="メイリオ" panose="020B0604030504040204" pitchFamily="50" charset="-128"/>
                </a:rPr>
                <a:t>健康診断の結果、脳・心臓疾患関係の主な検査項目に異常の所見があった労働者に対して、医師または保健師が日常生活面の指導などを行います。</a:t>
              </a:r>
            </a:p>
          </p:txBody>
        </p:sp>
        <p:sp>
          <p:nvSpPr>
            <p:cNvPr id="82" name="テキスト ボックス 81">
              <a:extLst>
                <a:ext uri="{FF2B5EF4-FFF2-40B4-BE49-F238E27FC236}">
                  <a16:creationId xmlns:a16="http://schemas.microsoft.com/office/drawing/2014/main" id="{D7160CD9-A807-46E4-BCDA-77D4803F8FC0}"/>
                </a:ext>
              </a:extLst>
            </p:cNvPr>
            <p:cNvSpPr txBox="1"/>
            <p:nvPr/>
          </p:nvSpPr>
          <p:spPr>
            <a:xfrm>
              <a:off x="4152516" y="3114418"/>
              <a:ext cx="3164825" cy="1273928"/>
            </a:xfrm>
            <a:prstGeom prst="rect">
              <a:avLst/>
            </a:prstGeom>
            <a:noFill/>
          </p:spPr>
          <p:txBody>
            <a:bodyPr wrap="square">
              <a:spAutoFit/>
            </a:bodyPr>
            <a:lstStyle/>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健康診断の結果について</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pPr algn="ctr"/>
              <a:r>
                <a:rPr lang="ja-JP" altLang="en-US" sz="1405" b="1" dirty="0">
                  <a:solidFill>
                    <a:schemeClr val="accent4">
                      <a:lumMod val="50000"/>
                    </a:schemeClr>
                  </a:solidFill>
                  <a:latin typeface="メイリオ" panose="020B0604030504040204" pitchFamily="50" charset="-128"/>
                  <a:ea typeface="メイリオ" panose="020B0604030504040204" pitchFamily="50" charset="-128"/>
                </a:rPr>
                <a:t>医師からの意見聴取</a:t>
              </a:r>
              <a:endParaRPr lang="en-US" altLang="ja-JP" sz="1405" b="1" dirty="0">
                <a:solidFill>
                  <a:schemeClr val="accent4">
                    <a:lumMod val="50000"/>
                  </a:schemeClr>
                </a:solidFill>
                <a:latin typeface="メイリオ" panose="020B0604030504040204" pitchFamily="50" charset="-128"/>
                <a:ea typeface="メイリオ" panose="020B0604030504040204" pitchFamily="50" charset="-128"/>
              </a:endParaRPr>
            </a:p>
            <a:p>
              <a:endParaRPr lang="en-US" altLang="ja-JP" sz="1054" dirty="0">
                <a:solidFill>
                  <a:schemeClr val="accent4">
                    <a:lumMod val="50000"/>
                  </a:schemeClr>
                </a:solidFill>
                <a:latin typeface="メイリオ" panose="020B0604030504040204" pitchFamily="50" charset="-128"/>
                <a:ea typeface="メイリオ" panose="020B0604030504040204" pitchFamily="50" charset="-128"/>
              </a:endParaRPr>
            </a:p>
            <a:p>
              <a:r>
                <a:rPr lang="ja-JP" altLang="en-US" sz="1405" dirty="0">
                  <a:solidFill>
                    <a:schemeClr val="accent4">
                      <a:lumMod val="50000"/>
                    </a:schemeClr>
                  </a:solidFill>
                  <a:latin typeface="メイリオ" panose="020B0604030504040204" pitchFamily="50" charset="-128"/>
                  <a:ea typeface="メイリオ" panose="020B0604030504040204" pitchFamily="50" charset="-128"/>
                </a:rPr>
                <a:t>　</a:t>
              </a:r>
              <a:r>
                <a:rPr lang="ja-JP" altLang="en-US" sz="1204" dirty="0">
                  <a:solidFill>
                    <a:schemeClr val="accent4">
                      <a:lumMod val="50000"/>
                    </a:schemeClr>
                  </a:solidFill>
                  <a:latin typeface="メイリオ" panose="020B0604030504040204" pitchFamily="50" charset="-128"/>
                  <a:ea typeface="メイリオ" panose="020B0604030504040204" pitchFamily="50" charset="-128"/>
                </a:rPr>
                <a:t>健康診断の結果、異常の所見があった労働者に関して、働く上での制限などを事業主が医師から聴くことができます。</a:t>
              </a:r>
            </a:p>
          </p:txBody>
        </p:sp>
        <p:pic>
          <p:nvPicPr>
            <p:cNvPr id="83" name="図 82" descr="シャツ が含まれている画像&#10;&#10;自動的に生成された説明">
              <a:extLst>
                <a:ext uri="{FF2B5EF4-FFF2-40B4-BE49-F238E27FC236}">
                  <a16:creationId xmlns:a16="http://schemas.microsoft.com/office/drawing/2014/main" id="{350678B9-5339-4A7C-81EA-564220A4C7C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190104" y="4428095"/>
              <a:ext cx="1303560" cy="1303560"/>
            </a:xfrm>
            <a:prstGeom prst="rect">
              <a:avLst/>
            </a:prstGeom>
          </p:spPr>
        </p:pic>
        <p:pic>
          <p:nvPicPr>
            <p:cNvPr id="84" name="図 83" descr="シャツ が含まれている画像&#10;&#10;自動的に生成された説明">
              <a:extLst>
                <a:ext uri="{FF2B5EF4-FFF2-40B4-BE49-F238E27FC236}">
                  <a16:creationId xmlns:a16="http://schemas.microsoft.com/office/drawing/2014/main" id="{0A37F385-8FBA-4938-A32B-C490B8A7C4B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854348" y="4473046"/>
              <a:ext cx="1285356" cy="1285356"/>
            </a:xfrm>
            <a:prstGeom prst="rect">
              <a:avLst/>
            </a:prstGeom>
          </p:spPr>
        </p:pic>
        <p:pic>
          <p:nvPicPr>
            <p:cNvPr id="85" name="図 84">
              <a:extLst>
                <a:ext uri="{FF2B5EF4-FFF2-40B4-BE49-F238E27FC236}">
                  <a16:creationId xmlns:a16="http://schemas.microsoft.com/office/drawing/2014/main" id="{A90ED3F2-B6A5-4AD9-925E-E95C3752872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129531" y="8178016"/>
              <a:ext cx="1201108" cy="1201108"/>
            </a:xfrm>
            <a:prstGeom prst="rect">
              <a:avLst/>
            </a:prstGeom>
          </p:spPr>
        </p:pic>
        <p:pic>
          <p:nvPicPr>
            <p:cNvPr id="86" name="図 85" descr="黒い背景と男性の絵&#10;&#10;低い精度で自動的に生成された説明">
              <a:extLst>
                <a:ext uri="{FF2B5EF4-FFF2-40B4-BE49-F238E27FC236}">
                  <a16:creationId xmlns:a16="http://schemas.microsoft.com/office/drawing/2014/main" id="{1D189FF3-03F1-4F97-9DC4-2ABDC729F46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963373" y="8297693"/>
              <a:ext cx="1077291" cy="1077291"/>
            </a:xfrm>
            <a:prstGeom prst="rect">
              <a:avLst/>
            </a:prstGeom>
          </p:spPr>
        </p:pic>
        <p:sp>
          <p:nvSpPr>
            <p:cNvPr id="87" name="正方形/長方形 86">
              <a:extLst>
                <a:ext uri="{FF2B5EF4-FFF2-40B4-BE49-F238E27FC236}">
                  <a16:creationId xmlns:a16="http://schemas.microsoft.com/office/drawing/2014/main" id="{55FBE2F6-A172-487D-B070-D2AB87BEB46A}"/>
                </a:ext>
              </a:extLst>
            </p:cNvPr>
            <p:cNvSpPr/>
            <p:nvPr/>
          </p:nvSpPr>
          <p:spPr>
            <a:xfrm>
              <a:off x="3966350" y="199463"/>
              <a:ext cx="7114208" cy="1476032"/>
            </a:xfrm>
            <a:prstGeom prst="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30"/>
            </a:p>
          </p:txBody>
        </p:sp>
        <p:sp>
          <p:nvSpPr>
            <p:cNvPr id="88" name="正方形/長方形 87">
              <a:extLst>
                <a:ext uri="{FF2B5EF4-FFF2-40B4-BE49-F238E27FC236}">
                  <a16:creationId xmlns:a16="http://schemas.microsoft.com/office/drawing/2014/main" id="{85B11FE7-1554-4B82-863E-BD23A0497BC9}"/>
                </a:ext>
              </a:extLst>
            </p:cNvPr>
            <p:cNvSpPr/>
            <p:nvPr/>
          </p:nvSpPr>
          <p:spPr>
            <a:xfrm>
              <a:off x="3979648" y="1821770"/>
              <a:ext cx="7114208" cy="997319"/>
            </a:xfrm>
            <a:prstGeom prst="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30"/>
            </a:p>
          </p:txBody>
        </p:sp>
        <p:pic>
          <p:nvPicPr>
            <p:cNvPr id="89" name="図 88">
              <a:extLst>
                <a:ext uri="{FF2B5EF4-FFF2-40B4-BE49-F238E27FC236}">
                  <a16:creationId xmlns:a16="http://schemas.microsoft.com/office/drawing/2014/main" id="{2541FD7F-CAFE-4B85-B915-1EAC8998CEBF}"/>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flipH="1">
              <a:off x="8859861" y="206667"/>
              <a:ext cx="1432018" cy="996884"/>
            </a:xfrm>
            <a:prstGeom prst="rect">
              <a:avLst/>
            </a:prstGeom>
          </p:spPr>
        </p:pic>
        <p:sp>
          <p:nvSpPr>
            <p:cNvPr id="90" name="テキスト ボックス 89">
              <a:extLst>
                <a:ext uri="{FF2B5EF4-FFF2-40B4-BE49-F238E27FC236}">
                  <a16:creationId xmlns:a16="http://schemas.microsoft.com/office/drawing/2014/main" id="{BACF79B1-C0AD-48A9-8F0B-BF216F403FDC}"/>
                </a:ext>
              </a:extLst>
            </p:cNvPr>
            <p:cNvSpPr txBox="1"/>
            <p:nvPr/>
          </p:nvSpPr>
          <p:spPr>
            <a:xfrm>
              <a:off x="8972677" y="415584"/>
              <a:ext cx="1215092" cy="579058"/>
            </a:xfrm>
            <a:prstGeom prst="rect">
              <a:avLst/>
            </a:prstGeom>
            <a:noFill/>
          </p:spPr>
          <p:txBody>
            <a:bodyPr wrap="square" rtlCol="0">
              <a:spAutoFit/>
            </a:bodyPr>
            <a:lstStyle/>
            <a:p>
              <a:pPr algn="ctr"/>
              <a:r>
                <a:rPr kumimoji="1" lang="ja-JP" altLang="en-US" sz="1054" b="1" dirty="0">
                  <a:latin typeface="メイリオ" panose="020B0604030504040204" pitchFamily="50" charset="-128"/>
                  <a:ea typeface="メイリオ" panose="020B0604030504040204" pitchFamily="50" charset="-128"/>
                </a:rPr>
                <a:t>通称「地産保</a:t>
              </a:r>
              <a:endParaRPr kumimoji="1" lang="en-US" altLang="ja-JP" sz="1054" b="1" dirty="0">
                <a:latin typeface="メイリオ" panose="020B0604030504040204" pitchFamily="50" charset="-128"/>
                <a:ea typeface="メイリオ" panose="020B0604030504040204" pitchFamily="50" charset="-128"/>
              </a:endParaRPr>
            </a:p>
            <a:p>
              <a:pPr algn="ctr"/>
              <a:r>
                <a:rPr kumimoji="1" lang="ja-JP" altLang="en-US" sz="1054" b="1" dirty="0">
                  <a:latin typeface="メイリオ" panose="020B0604030504040204" pitchFamily="50" charset="-128"/>
                  <a:ea typeface="メイリオ" panose="020B0604030504040204" pitchFamily="50" charset="-128"/>
                </a:rPr>
                <a:t>（ちさんぽ）」</a:t>
              </a:r>
              <a:endParaRPr kumimoji="1" lang="en-US" altLang="ja-JP" sz="1054" b="1" dirty="0">
                <a:latin typeface="メイリオ" panose="020B0604030504040204" pitchFamily="50" charset="-128"/>
                <a:ea typeface="メイリオ" panose="020B0604030504040204" pitchFamily="50" charset="-128"/>
              </a:endParaRPr>
            </a:p>
            <a:p>
              <a:pPr algn="ctr"/>
              <a:r>
                <a:rPr kumimoji="1" lang="ja-JP" altLang="en-US" sz="1054" b="1" dirty="0">
                  <a:latin typeface="メイリオ" panose="020B0604030504040204" pitchFamily="50" charset="-128"/>
                  <a:ea typeface="メイリオ" panose="020B0604030504040204" pitchFamily="50" charset="-128"/>
                </a:rPr>
                <a:t>です！</a:t>
              </a:r>
              <a:endParaRPr kumimoji="1" lang="en-US" altLang="ja-JP" sz="1054" b="1" dirty="0">
                <a:latin typeface="メイリオ" panose="020B0604030504040204" pitchFamily="50" charset="-128"/>
                <a:ea typeface="メイリオ" panose="020B0604030504040204" pitchFamily="50" charset="-128"/>
              </a:endParaRPr>
            </a:p>
          </p:txBody>
        </p:sp>
        <p:pic>
          <p:nvPicPr>
            <p:cNvPr id="91" name="図 90">
              <a:extLst>
                <a:ext uri="{FF2B5EF4-FFF2-40B4-BE49-F238E27FC236}">
                  <a16:creationId xmlns:a16="http://schemas.microsoft.com/office/drawing/2014/main" id="{DCDF646E-51D2-476F-8AD7-41E78D641B7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043345" y="659333"/>
              <a:ext cx="1005584" cy="1005584"/>
            </a:xfrm>
            <a:prstGeom prst="rect">
              <a:avLst/>
            </a:prstGeom>
          </p:spPr>
        </p:pic>
        <p:pic>
          <p:nvPicPr>
            <p:cNvPr id="92" name="図 91">
              <a:extLst>
                <a:ext uri="{FF2B5EF4-FFF2-40B4-BE49-F238E27FC236}">
                  <a16:creationId xmlns:a16="http://schemas.microsoft.com/office/drawing/2014/main" id="{767B987A-447A-4AD1-A725-0F05163686C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flipH="1" flipV="1">
              <a:off x="5075023" y="4574367"/>
              <a:ext cx="1493395" cy="1316452"/>
            </a:xfrm>
            <a:prstGeom prst="rect">
              <a:avLst/>
            </a:prstGeom>
          </p:spPr>
        </p:pic>
        <p:sp>
          <p:nvSpPr>
            <p:cNvPr id="93" name="テキスト ボックス 92">
              <a:extLst>
                <a:ext uri="{FF2B5EF4-FFF2-40B4-BE49-F238E27FC236}">
                  <a16:creationId xmlns:a16="http://schemas.microsoft.com/office/drawing/2014/main" id="{604D3A78-9F77-45BF-876A-CFD334854F79}"/>
                </a:ext>
              </a:extLst>
            </p:cNvPr>
            <p:cNvSpPr txBox="1"/>
            <p:nvPr/>
          </p:nvSpPr>
          <p:spPr>
            <a:xfrm>
              <a:off x="5291987" y="5068258"/>
              <a:ext cx="1537835" cy="416922"/>
            </a:xfrm>
            <a:prstGeom prst="rect">
              <a:avLst/>
            </a:prstGeom>
            <a:noFill/>
          </p:spPr>
          <p:txBody>
            <a:bodyPr wrap="square" rtlCol="0">
              <a:spAutoFit/>
            </a:bodyPr>
            <a:lstStyle/>
            <a:p>
              <a:r>
                <a:rPr kumimoji="1" lang="ja-JP" altLang="en-US" sz="1054" b="1" dirty="0">
                  <a:solidFill>
                    <a:srgbClr val="002060"/>
                  </a:solidFill>
                  <a:latin typeface="メイリオ" panose="020B0604030504040204" pitchFamily="50" charset="-128"/>
                  <a:ea typeface="メイリオ" panose="020B0604030504040204" pitchFamily="50" charset="-128"/>
                </a:rPr>
                <a:t>事後措置は</a:t>
              </a:r>
              <a:endParaRPr kumimoji="1" lang="en-US" altLang="ja-JP" sz="1054" b="1" dirty="0">
                <a:solidFill>
                  <a:srgbClr val="002060"/>
                </a:solidFill>
                <a:latin typeface="メイリオ" panose="020B0604030504040204" pitchFamily="50" charset="-128"/>
                <a:ea typeface="メイリオ" panose="020B0604030504040204" pitchFamily="50" charset="-128"/>
              </a:endParaRPr>
            </a:p>
            <a:p>
              <a:r>
                <a:rPr kumimoji="1" lang="ja-JP" altLang="en-US" sz="1054" b="1" dirty="0">
                  <a:solidFill>
                    <a:srgbClr val="002060"/>
                  </a:solidFill>
                  <a:latin typeface="メイリオ" panose="020B0604030504040204" pitchFamily="50" charset="-128"/>
                  <a:ea typeface="メイリオ" panose="020B0604030504040204" pitchFamily="50" charset="-128"/>
                </a:rPr>
                <a:t>お任せ下さい</a:t>
              </a:r>
              <a:endParaRPr kumimoji="1" lang="en-US" altLang="ja-JP" sz="1054" b="1" dirty="0">
                <a:solidFill>
                  <a:srgbClr val="002060"/>
                </a:solidFill>
                <a:latin typeface="メイリオ" panose="020B0604030504040204" pitchFamily="50" charset="-128"/>
                <a:ea typeface="メイリオ" panose="020B0604030504040204" pitchFamily="50" charset="-128"/>
              </a:endParaRPr>
            </a:p>
          </p:txBody>
        </p:sp>
        <p:pic>
          <p:nvPicPr>
            <p:cNvPr id="94" name="図 93">
              <a:extLst>
                <a:ext uri="{FF2B5EF4-FFF2-40B4-BE49-F238E27FC236}">
                  <a16:creationId xmlns:a16="http://schemas.microsoft.com/office/drawing/2014/main" id="{E3061EBE-5BEB-4042-8DFE-2DBFB3CC0DA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633803" y="4703518"/>
              <a:ext cx="1195640" cy="1054616"/>
            </a:xfrm>
            <a:prstGeom prst="rect">
              <a:avLst/>
            </a:prstGeom>
          </p:spPr>
        </p:pic>
        <p:sp>
          <p:nvSpPr>
            <p:cNvPr id="95" name="テキスト ボックス 94">
              <a:extLst>
                <a:ext uri="{FF2B5EF4-FFF2-40B4-BE49-F238E27FC236}">
                  <a16:creationId xmlns:a16="http://schemas.microsoft.com/office/drawing/2014/main" id="{15A3393B-4B39-4C6C-98F2-893B8B6E2BCF}"/>
                </a:ext>
              </a:extLst>
            </p:cNvPr>
            <p:cNvSpPr txBox="1"/>
            <p:nvPr/>
          </p:nvSpPr>
          <p:spPr>
            <a:xfrm>
              <a:off x="8734189" y="4946108"/>
              <a:ext cx="1096810" cy="579058"/>
            </a:xfrm>
            <a:prstGeom prst="rect">
              <a:avLst/>
            </a:prstGeom>
            <a:noFill/>
          </p:spPr>
          <p:txBody>
            <a:bodyPr wrap="square" rtlCol="0">
              <a:spAutoFit/>
            </a:bodyPr>
            <a:lstStyle/>
            <a:p>
              <a:pPr algn="ctr"/>
              <a:r>
                <a:rPr kumimoji="1" lang="ja-JP" altLang="en-US" sz="1054" b="1" dirty="0">
                  <a:solidFill>
                    <a:srgbClr val="002060"/>
                  </a:solidFill>
                  <a:latin typeface="メイリオ" panose="020B0604030504040204" pitchFamily="50" charset="-128"/>
                  <a:ea typeface="メイリオ" panose="020B0604030504040204" pitchFamily="50" charset="-128"/>
                </a:rPr>
                <a:t>医師の</a:t>
              </a:r>
              <a:endParaRPr kumimoji="1" lang="en-US" altLang="ja-JP" sz="1054"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54" b="1" dirty="0">
                  <a:solidFill>
                    <a:srgbClr val="002060"/>
                  </a:solidFill>
                  <a:latin typeface="メイリオ" panose="020B0604030504040204" pitchFamily="50" charset="-128"/>
                  <a:ea typeface="メイリオ" panose="020B0604030504040204" pitchFamily="50" charset="-128"/>
                </a:rPr>
                <a:t>面接指導</a:t>
              </a:r>
              <a:endParaRPr kumimoji="1" lang="en-US" altLang="ja-JP" sz="1054"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54" b="1" dirty="0">
                  <a:solidFill>
                    <a:srgbClr val="002060"/>
                  </a:solidFill>
                  <a:latin typeface="メイリオ" panose="020B0604030504040204" pitchFamily="50" charset="-128"/>
                  <a:ea typeface="メイリオ" panose="020B0604030504040204" pitchFamily="50" charset="-128"/>
                </a:rPr>
                <a:t>行います</a:t>
              </a:r>
            </a:p>
          </p:txBody>
        </p:sp>
        <p:pic>
          <p:nvPicPr>
            <p:cNvPr id="96" name="図 95">
              <a:extLst>
                <a:ext uri="{FF2B5EF4-FFF2-40B4-BE49-F238E27FC236}">
                  <a16:creationId xmlns:a16="http://schemas.microsoft.com/office/drawing/2014/main" id="{C53B14AE-C709-4748-897B-E40C90CFACC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flipV="1">
              <a:off x="8633802" y="8433697"/>
              <a:ext cx="1283408" cy="972874"/>
            </a:xfrm>
            <a:prstGeom prst="rect">
              <a:avLst/>
            </a:prstGeom>
          </p:spPr>
        </p:pic>
        <p:sp>
          <p:nvSpPr>
            <p:cNvPr id="97" name="テキスト ボックス 96">
              <a:extLst>
                <a:ext uri="{FF2B5EF4-FFF2-40B4-BE49-F238E27FC236}">
                  <a16:creationId xmlns:a16="http://schemas.microsoft.com/office/drawing/2014/main" id="{DD516831-84EF-47C4-B404-EEA2D4FAF0E5}"/>
                </a:ext>
              </a:extLst>
            </p:cNvPr>
            <p:cNvSpPr txBox="1"/>
            <p:nvPr/>
          </p:nvSpPr>
          <p:spPr>
            <a:xfrm>
              <a:off x="8502704" y="8726631"/>
              <a:ext cx="1537833" cy="579058"/>
            </a:xfrm>
            <a:prstGeom prst="rect">
              <a:avLst/>
            </a:prstGeom>
            <a:noFill/>
          </p:spPr>
          <p:txBody>
            <a:bodyPr wrap="square" rtlCol="0">
              <a:spAutoFit/>
            </a:bodyPr>
            <a:lstStyle/>
            <a:p>
              <a:pPr algn="ctr"/>
              <a:r>
                <a:rPr kumimoji="1" lang="ja-JP" altLang="en-US" sz="1054" b="1" dirty="0">
                  <a:solidFill>
                    <a:srgbClr val="002060"/>
                  </a:solidFill>
                  <a:latin typeface="メイリオ" panose="020B0604030504040204" pitchFamily="50" charset="-128"/>
                  <a:ea typeface="メイリオ" panose="020B0604030504040204" pitchFamily="50" charset="-128"/>
                </a:rPr>
                <a:t>個別訪問により</a:t>
              </a:r>
              <a:endParaRPr kumimoji="1" lang="en-US" altLang="ja-JP" sz="1054"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54" b="1" dirty="0">
                  <a:solidFill>
                    <a:srgbClr val="002060"/>
                  </a:solidFill>
                  <a:latin typeface="メイリオ" panose="020B0604030504040204" pitchFamily="50" charset="-128"/>
                  <a:ea typeface="メイリオ" panose="020B0604030504040204" pitchFamily="50" charset="-128"/>
                </a:rPr>
                <a:t>ご相談を</a:t>
              </a:r>
              <a:endParaRPr kumimoji="1" lang="en-US" altLang="ja-JP" sz="1054" b="1" dirty="0">
                <a:solidFill>
                  <a:srgbClr val="002060"/>
                </a:solidFill>
                <a:latin typeface="メイリオ" panose="020B0604030504040204" pitchFamily="50" charset="-128"/>
                <a:ea typeface="メイリオ" panose="020B0604030504040204" pitchFamily="50" charset="-128"/>
              </a:endParaRPr>
            </a:p>
            <a:p>
              <a:pPr algn="ctr"/>
              <a:r>
                <a:rPr kumimoji="1" lang="ja-JP" altLang="en-US" sz="1054" b="1" dirty="0">
                  <a:solidFill>
                    <a:srgbClr val="002060"/>
                  </a:solidFill>
                  <a:latin typeface="メイリオ" panose="020B0604030504040204" pitchFamily="50" charset="-128"/>
                  <a:ea typeface="メイリオ" panose="020B0604030504040204" pitchFamily="50" charset="-128"/>
                </a:rPr>
                <a:t>お伺いします</a:t>
              </a:r>
            </a:p>
          </p:txBody>
        </p:sp>
        <p:pic>
          <p:nvPicPr>
            <p:cNvPr id="98" name="図 97">
              <a:extLst>
                <a:ext uri="{FF2B5EF4-FFF2-40B4-BE49-F238E27FC236}">
                  <a16:creationId xmlns:a16="http://schemas.microsoft.com/office/drawing/2014/main" id="{E120EF49-0699-4698-BDB3-51D0BD433AF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flipV="1">
              <a:off x="8748376" y="5957318"/>
              <a:ext cx="1755207" cy="465416"/>
            </a:xfrm>
            <a:prstGeom prst="rect">
              <a:avLst/>
            </a:prstGeom>
          </p:spPr>
        </p:pic>
        <p:sp>
          <p:nvSpPr>
            <p:cNvPr id="99" name="テキスト ボックス 98">
              <a:extLst>
                <a:ext uri="{FF2B5EF4-FFF2-40B4-BE49-F238E27FC236}">
                  <a16:creationId xmlns:a16="http://schemas.microsoft.com/office/drawing/2014/main" id="{0DDD390D-3B98-4986-9399-1DB3C08F5EA1}"/>
                </a:ext>
              </a:extLst>
            </p:cNvPr>
            <p:cNvSpPr txBox="1"/>
            <p:nvPr/>
          </p:nvSpPr>
          <p:spPr>
            <a:xfrm>
              <a:off x="8868347" y="6105683"/>
              <a:ext cx="1627117" cy="215893"/>
            </a:xfrm>
            <a:prstGeom prst="rect">
              <a:avLst/>
            </a:prstGeom>
            <a:noFill/>
          </p:spPr>
          <p:txBody>
            <a:bodyPr wrap="square" rtlCol="0">
              <a:spAutoFit/>
            </a:bodyPr>
            <a:lstStyle/>
            <a:p>
              <a:r>
                <a:rPr kumimoji="1" lang="en-US" altLang="ja-JP" sz="803" dirty="0">
                  <a:solidFill>
                    <a:srgbClr val="002060"/>
                  </a:solidFill>
                  <a:latin typeface="りいポップ角 R" panose="02000600000000000000" pitchFamily="50" charset="-128"/>
                  <a:ea typeface="りいポップ角 R" panose="02000600000000000000" pitchFamily="50" charset="-128"/>
                </a:rPr>
                <a:t>X</a:t>
              </a:r>
              <a:r>
                <a:rPr kumimoji="1" lang="ja-JP" altLang="en-US" sz="803" dirty="0">
                  <a:solidFill>
                    <a:srgbClr val="002060"/>
                  </a:solidFill>
                  <a:latin typeface="りいポップ角 R" panose="02000600000000000000" pitchFamily="50" charset="-128"/>
                  <a:ea typeface="りいポップ角 R" panose="02000600000000000000" pitchFamily="50" charset="-128"/>
                </a:rPr>
                <a:t>（旧</a:t>
              </a:r>
              <a:r>
                <a:rPr kumimoji="1" lang="en-US" altLang="ja-JP" sz="803" dirty="0">
                  <a:solidFill>
                    <a:srgbClr val="002060"/>
                  </a:solidFill>
                  <a:latin typeface="りいポップ角 R" panose="02000600000000000000" pitchFamily="50" charset="-128"/>
                  <a:ea typeface="りいポップ角 R" panose="02000600000000000000" pitchFamily="50" charset="-128"/>
                </a:rPr>
                <a:t>Twitter</a:t>
              </a:r>
              <a:r>
                <a:rPr kumimoji="1" lang="ja-JP" altLang="en-US" sz="803" dirty="0">
                  <a:solidFill>
                    <a:srgbClr val="002060"/>
                  </a:solidFill>
                  <a:latin typeface="りいポップ角 R" panose="02000600000000000000" pitchFamily="50" charset="-128"/>
                  <a:ea typeface="りいポップ角 R" panose="02000600000000000000" pitchFamily="50" charset="-128"/>
                </a:rPr>
                <a:t>やってます</a:t>
              </a:r>
              <a:r>
                <a:rPr kumimoji="1" lang="en-US" altLang="ja-JP" sz="803" dirty="0">
                  <a:solidFill>
                    <a:srgbClr val="002060"/>
                  </a:solidFill>
                  <a:latin typeface="りいポップ角 R" panose="02000600000000000000" pitchFamily="50" charset="-128"/>
                  <a:ea typeface="りいポップ角 R" panose="02000600000000000000" pitchFamily="50" charset="-128"/>
                </a:rPr>
                <a:t>♪</a:t>
              </a:r>
              <a:r>
                <a:rPr kumimoji="1" lang="ja-JP" altLang="en-US" sz="803" dirty="0">
                  <a:solidFill>
                    <a:srgbClr val="002060"/>
                  </a:solidFill>
                  <a:latin typeface="りいポップ角 R" panose="02000600000000000000" pitchFamily="50" charset="-128"/>
                  <a:ea typeface="りいポップ角 R" panose="02000600000000000000" pitchFamily="50" charset="-128"/>
                </a:rPr>
                <a:t>）</a:t>
              </a:r>
            </a:p>
          </p:txBody>
        </p:sp>
        <p:sp>
          <p:nvSpPr>
            <p:cNvPr id="100" name="楕円 99">
              <a:extLst>
                <a:ext uri="{FF2B5EF4-FFF2-40B4-BE49-F238E27FC236}">
                  <a16:creationId xmlns:a16="http://schemas.microsoft.com/office/drawing/2014/main" id="{24494738-FCFE-4D80-9EFA-192266179B5F}"/>
                </a:ext>
              </a:extLst>
            </p:cNvPr>
            <p:cNvSpPr/>
            <p:nvPr/>
          </p:nvSpPr>
          <p:spPr>
            <a:xfrm>
              <a:off x="5881200" y="5970614"/>
              <a:ext cx="397357" cy="397357"/>
            </a:xfrm>
            <a:prstGeom prst="ellipse">
              <a:avLst/>
            </a:prstGeom>
            <a:solidFill>
              <a:srgbClr val="AED39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530"/>
            </a:p>
          </p:txBody>
        </p:sp>
        <p:sp>
          <p:nvSpPr>
            <p:cNvPr id="101" name="正方形/長方形 100">
              <a:extLst>
                <a:ext uri="{FF2B5EF4-FFF2-40B4-BE49-F238E27FC236}">
                  <a16:creationId xmlns:a16="http://schemas.microsoft.com/office/drawing/2014/main" id="{ACE43760-3A03-4D3F-8986-D6FA95E3568A}"/>
                </a:ext>
              </a:extLst>
            </p:cNvPr>
            <p:cNvSpPr/>
            <p:nvPr/>
          </p:nvSpPr>
          <p:spPr>
            <a:xfrm>
              <a:off x="5655143" y="6063700"/>
              <a:ext cx="319142" cy="319142"/>
            </a:xfrm>
            <a:prstGeom prst="rect">
              <a:avLst/>
            </a:prstGeom>
            <a:solidFill>
              <a:srgbClr val="A3E7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30"/>
            </a:p>
          </p:txBody>
        </p:sp>
        <p:sp>
          <p:nvSpPr>
            <p:cNvPr id="102" name="二等辺三角形 101">
              <a:extLst>
                <a:ext uri="{FF2B5EF4-FFF2-40B4-BE49-F238E27FC236}">
                  <a16:creationId xmlns:a16="http://schemas.microsoft.com/office/drawing/2014/main" id="{80FA442D-141D-41E0-A305-28B1ABCA8E48}"/>
                </a:ext>
              </a:extLst>
            </p:cNvPr>
            <p:cNvSpPr/>
            <p:nvPr/>
          </p:nvSpPr>
          <p:spPr>
            <a:xfrm rot="7840603">
              <a:off x="5426983" y="5962214"/>
              <a:ext cx="282939" cy="435368"/>
            </a:xfrm>
            <a:prstGeom prst="triangle">
              <a:avLst/>
            </a:prstGeom>
            <a:solidFill>
              <a:srgbClr val="FF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530"/>
            </a:p>
          </p:txBody>
        </p:sp>
        <p:sp>
          <p:nvSpPr>
            <p:cNvPr id="103" name="稲妻 102">
              <a:extLst>
                <a:ext uri="{FF2B5EF4-FFF2-40B4-BE49-F238E27FC236}">
                  <a16:creationId xmlns:a16="http://schemas.microsoft.com/office/drawing/2014/main" id="{78EA104B-AD57-4FF1-A360-ACB1D93A7FFB}"/>
                </a:ext>
              </a:extLst>
            </p:cNvPr>
            <p:cNvSpPr/>
            <p:nvPr/>
          </p:nvSpPr>
          <p:spPr>
            <a:xfrm flipH="1">
              <a:off x="6173750" y="5957319"/>
              <a:ext cx="425522" cy="531903"/>
            </a:xfrm>
            <a:prstGeom prst="lightningBol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sz="2530"/>
            </a:p>
          </p:txBody>
        </p:sp>
        <p:pic>
          <p:nvPicPr>
            <p:cNvPr id="104" name="図 103" descr="図形 が含まれている画像&#10;&#10;自動的に生成された説明">
              <a:extLst>
                <a:ext uri="{FF2B5EF4-FFF2-40B4-BE49-F238E27FC236}">
                  <a16:creationId xmlns:a16="http://schemas.microsoft.com/office/drawing/2014/main" id="{ABB914A2-CB42-4B05-9FE7-CDC92B4D40C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976858" y="2433910"/>
              <a:ext cx="852795" cy="605973"/>
            </a:xfrm>
            <a:prstGeom prst="rect">
              <a:avLst/>
            </a:prstGeom>
          </p:spPr>
        </p:pic>
      </p:grpSp>
      <p:pic>
        <p:nvPicPr>
          <p:cNvPr id="5" name="図 4" descr="ロゴ が含まれている画像&#10;&#10;自動的に生成された説明">
            <a:extLst>
              <a:ext uri="{FF2B5EF4-FFF2-40B4-BE49-F238E27FC236}">
                <a16:creationId xmlns:a16="http://schemas.microsoft.com/office/drawing/2014/main" id="{C4E62C8F-6B02-E32D-4164-EF38DC5A38A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500000" y="246511"/>
            <a:ext cx="2208482" cy="340342"/>
          </a:xfrm>
          <a:prstGeom prst="rect">
            <a:avLst/>
          </a:prstGeom>
        </p:spPr>
      </p:pic>
      <p:pic>
        <p:nvPicPr>
          <p:cNvPr id="7" name="図 6" descr="アイコン&#10;&#10;中程度の精度で自動的に生成された説明">
            <a:extLst>
              <a:ext uri="{FF2B5EF4-FFF2-40B4-BE49-F238E27FC236}">
                <a16:creationId xmlns:a16="http://schemas.microsoft.com/office/drawing/2014/main" id="{D17E3EE2-5309-0E30-60C8-5E77FE161FC1}"/>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426889" y="258380"/>
            <a:ext cx="1433015" cy="347030"/>
          </a:xfrm>
          <a:prstGeom prst="rect">
            <a:avLst/>
          </a:prstGeom>
        </p:spPr>
      </p:pic>
      <p:pic>
        <p:nvPicPr>
          <p:cNvPr id="9" name="図 8">
            <a:extLst>
              <a:ext uri="{FF2B5EF4-FFF2-40B4-BE49-F238E27FC236}">
                <a16:creationId xmlns:a16="http://schemas.microsoft.com/office/drawing/2014/main" id="{8D8EC5F8-1140-1E59-4FBC-A4A7D8EA979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1574702" y="5554638"/>
            <a:ext cx="1112466" cy="983178"/>
          </a:xfrm>
          <a:prstGeom prst="rect">
            <a:avLst/>
          </a:prstGeom>
        </p:spPr>
      </p:pic>
      <p:pic>
        <p:nvPicPr>
          <p:cNvPr id="3" name="図 2" descr="探す, ブルー, ケーキ, 装飾 が含まれている画像&#10;&#10;自動的に生成された説明">
            <a:extLst>
              <a:ext uri="{FF2B5EF4-FFF2-40B4-BE49-F238E27FC236}">
                <a16:creationId xmlns:a16="http://schemas.microsoft.com/office/drawing/2014/main" id="{17F0AC7F-3921-1A41-0975-CA3BCFB3E0C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15691" y="9703557"/>
            <a:ext cx="773609" cy="764813"/>
          </a:xfrm>
          <a:prstGeom prst="rect">
            <a:avLst/>
          </a:prstGeom>
        </p:spPr>
      </p:pic>
    </p:spTree>
    <p:extLst>
      <p:ext uri="{BB962C8B-B14F-4D97-AF65-F5344CB8AC3E}">
        <p14:creationId xmlns:p14="http://schemas.microsoft.com/office/powerpoint/2010/main" val="73329839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1076</Words>
  <Application>Microsoft Office PowerPoint</Application>
  <PresentationFormat>ユーザー設定</PresentationFormat>
  <Paragraphs>138</Paragraphs>
  <Slides>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HG創英角ｺﾞｼｯｸUB</vt:lpstr>
      <vt:lpstr>メイリオ</vt:lpstr>
      <vt:lpstr>りいポップ角 R</vt:lpstr>
      <vt:lpstr>Arial</vt:lpstr>
      <vt:lpstr>Wingdings</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biztel</dc:creator>
  <cp:lastModifiedBy>田川健志 秋田産保副所長</cp:lastModifiedBy>
  <cp:revision>30</cp:revision>
  <cp:lastPrinted>2024-04-04T06:23:44Z</cp:lastPrinted>
  <dcterms:created xsi:type="dcterms:W3CDTF">2017-07-31T10:46:25Z</dcterms:created>
  <dcterms:modified xsi:type="dcterms:W3CDTF">2024-05-20T23:23:10Z</dcterms:modified>
</cp:coreProperties>
</file>